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260" r:id="rId4"/>
    <p:sldId id="297" r:id="rId5"/>
    <p:sldId id="306" r:id="rId6"/>
    <p:sldId id="309" r:id="rId7"/>
    <p:sldId id="286" r:id="rId8"/>
    <p:sldId id="270" r:id="rId9"/>
    <p:sldId id="289" r:id="rId10"/>
    <p:sldId id="296" r:id="rId11"/>
  </p:sldIdLst>
  <p:sldSz cx="12192000" cy="6858000"/>
  <p:notesSz cx="6735763" cy="9866313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oTGQBJTPRonITGtMex4WYak1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0F4"/>
    <a:srgbClr val="68A9F8"/>
    <a:srgbClr val="0A68DA"/>
    <a:srgbClr val="2336C1"/>
    <a:srgbClr val="0B10D9"/>
    <a:srgbClr val="1426D0"/>
    <a:srgbClr val="0031E4"/>
    <a:srgbClr val="2A13D1"/>
    <a:srgbClr val="0AADDA"/>
    <a:srgbClr val="118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D36B2-3241-4DAB-9342-A15095C9A2FD}">
  <a:tblStyle styleId="{A03D36B2-3241-4DAB-9342-A15095C9A2F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1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6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EF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8-4DCE-AF09-35533369A3FF}"/>
              </c:ext>
            </c:extLst>
          </c:dPt>
          <c:dPt>
            <c:idx val="1"/>
            <c:bubble3D val="0"/>
            <c:spPr>
              <a:solidFill>
                <a:srgbClr val="19B2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8-4DCE-AF09-35533369A3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8-4DCE-AF09-35533369A3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8-4DCE-AF09-35533369A3F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8-4DCE-AF09-35533369A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EF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E-4D79-B479-44E89EB6016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8E-4D79-B479-44E89EB601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8E-4D79-B479-44E89EB601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8E-4D79-B479-44E89EB6016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6.3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E-4D79-B479-44E89EB60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EF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C-475F-9543-7F21728AC549}"/>
              </c:ext>
            </c:extLst>
          </c:dPt>
          <c:dPt>
            <c:idx val="1"/>
            <c:bubble3D val="0"/>
            <c:spPr>
              <a:solidFill>
                <a:srgbClr val="19B2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C-475F-9543-7F21728AC5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4C-475F-9543-7F21728AC5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4C-475F-9543-7F21728AC54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4C-475F-9543-7F21728AC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EF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5D-44C4-8A49-934FBF1BDD1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5D-44C4-8A49-934FBF1BDD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5D-44C4-8A49-934FBF1BDD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5D-44C4-8A49-934FBF1BDD1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13.7</c:v>
                </c:pt>
                <c:pt idx="1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D-44C4-8A49-934FBF1BD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CB32-45D9-4E1A-8E57-0671E9BF149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865B0-1DD6-4D33-B1BC-C0C42F90A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7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2" name="Google Shape;144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Please search and get the exact data.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0" name="Google Shape;99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843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343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2ebb70a83a_0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8" name="Google Shape;598;g22ebb70a8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485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3189b7be1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23189b7be17_0_2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g23189b7be17_0_24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6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3" name="Google Shape;121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7.png"/><Relationship Id="rId21" Type="http://schemas.openxmlformats.org/officeDocument/2006/relationships/image" Target="../media/image34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 descr="A group of people looking at a table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71" y="817117"/>
            <a:ext cx="4075627" cy="507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881" y="1157823"/>
            <a:ext cx="5705901" cy="12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280050" y="2717200"/>
            <a:ext cx="63261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CYBER MEDIA RESEARCH &amp; SERVICES LIMITED</a:t>
            </a:r>
            <a:endParaRPr sz="3300" b="1" i="0" u="none" strike="noStrike" cap="none" dirty="0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i="0" u="none" strike="noStrike" cap="none" dirty="0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A DIGITAL MARKETING TECHNOLOGY COMPANY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10213181" y="6425361"/>
            <a:ext cx="1834808" cy="253800"/>
            <a:chOff x="10213181" y="6425361"/>
            <a:chExt cx="1834808" cy="253800"/>
          </a:xfrm>
        </p:grpSpPr>
        <p:sp>
          <p:nvSpPr>
            <p:cNvPr id="97" name="Google Shape;97;p1"/>
            <p:cNvSpPr/>
            <p:nvPr/>
          </p:nvSpPr>
          <p:spPr>
            <a:xfrm>
              <a:off x="10213181" y="6492788"/>
              <a:ext cx="607800" cy="81900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10820989" y="6425361"/>
              <a:ext cx="1227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www.cmrsl.net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0" name="Google Shape;100;p1"/>
          <p:cNvCxnSpPr/>
          <p:nvPr/>
        </p:nvCxnSpPr>
        <p:spPr>
          <a:xfrm rot="10800000" flipH="1">
            <a:off x="152531" y="6597109"/>
            <a:ext cx="1338300" cy="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73"/>
          <p:cNvSpPr/>
          <p:nvPr/>
        </p:nvSpPr>
        <p:spPr>
          <a:xfrm>
            <a:off x="6880455" y="334890"/>
            <a:ext cx="115330" cy="115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5" name="Google Shape;1445;p73"/>
          <p:cNvSpPr/>
          <p:nvPr/>
        </p:nvSpPr>
        <p:spPr>
          <a:xfrm>
            <a:off x="3610323" y="450220"/>
            <a:ext cx="115330" cy="115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6" name="Google Shape;1446;p73"/>
          <p:cNvSpPr/>
          <p:nvPr/>
        </p:nvSpPr>
        <p:spPr>
          <a:xfrm rot="10800000">
            <a:off x="1137065" y="2493867"/>
            <a:ext cx="45719" cy="45719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7" name="Google Shape;1447;p73"/>
          <p:cNvSpPr/>
          <p:nvPr/>
        </p:nvSpPr>
        <p:spPr>
          <a:xfrm>
            <a:off x="1636727" y="3510694"/>
            <a:ext cx="79232" cy="792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8" name="Google Shape;1448;p73"/>
          <p:cNvSpPr/>
          <p:nvPr/>
        </p:nvSpPr>
        <p:spPr>
          <a:xfrm>
            <a:off x="4345989" y="2406459"/>
            <a:ext cx="45719" cy="45719"/>
          </a:xfrm>
          <a:prstGeom prst="ellipse">
            <a:avLst/>
          </a:prstGeom>
          <a:solidFill>
            <a:srgbClr val="FFF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49" name="Google Shape;1449;p73"/>
          <p:cNvSpPr/>
          <p:nvPr/>
        </p:nvSpPr>
        <p:spPr>
          <a:xfrm>
            <a:off x="1159924" y="1068631"/>
            <a:ext cx="105564" cy="1055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0" name="Google Shape;1450;p73"/>
          <p:cNvSpPr/>
          <p:nvPr/>
        </p:nvSpPr>
        <p:spPr>
          <a:xfrm>
            <a:off x="1700693" y="2070563"/>
            <a:ext cx="97490" cy="97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1" name="Google Shape;1451;p73"/>
          <p:cNvSpPr/>
          <p:nvPr/>
        </p:nvSpPr>
        <p:spPr>
          <a:xfrm flipH="1">
            <a:off x="11489250" y="515897"/>
            <a:ext cx="52782" cy="52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2" name="Google Shape;1452;p73"/>
          <p:cNvSpPr/>
          <p:nvPr/>
        </p:nvSpPr>
        <p:spPr>
          <a:xfrm>
            <a:off x="11489250" y="1765190"/>
            <a:ext cx="105564" cy="105564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3" name="Google Shape;1453;p73"/>
          <p:cNvSpPr/>
          <p:nvPr/>
        </p:nvSpPr>
        <p:spPr>
          <a:xfrm>
            <a:off x="11761414" y="4188618"/>
            <a:ext cx="5257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4" name="Google Shape;1454;p73"/>
          <p:cNvSpPr/>
          <p:nvPr/>
        </p:nvSpPr>
        <p:spPr>
          <a:xfrm>
            <a:off x="11369775" y="5763897"/>
            <a:ext cx="338649" cy="3386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5" name="Google Shape;1455;p73"/>
          <p:cNvSpPr/>
          <p:nvPr/>
        </p:nvSpPr>
        <p:spPr>
          <a:xfrm>
            <a:off x="10231260" y="5968696"/>
            <a:ext cx="105564" cy="105564"/>
          </a:xfrm>
          <a:prstGeom prst="ellipse">
            <a:avLst/>
          </a:prstGeom>
          <a:solidFill>
            <a:srgbClr val="D6DF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6" name="Google Shape;1456;p73"/>
          <p:cNvSpPr/>
          <p:nvPr/>
        </p:nvSpPr>
        <p:spPr>
          <a:xfrm>
            <a:off x="1265488" y="5673671"/>
            <a:ext cx="180452" cy="1804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7" name="Google Shape;1457;p73"/>
          <p:cNvSpPr/>
          <p:nvPr/>
        </p:nvSpPr>
        <p:spPr>
          <a:xfrm>
            <a:off x="2497930" y="4913833"/>
            <a:ext cx="49459" cy="49459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8" name="Google Shape;1458;p73"/>
          <p:cNvSpPr/>
          <p:nvPr/>
        </p:nvSpPr>
        <p:spPr>
          <a:xfrm>
            <a:off x="1660676" y="5262563"/>
            <a:ext cx="80034" cy="80034"/>
          </a:xfrm>
          <a:prstGeom prst="ellipse">
            <a:avLst/>
          </a:prstGeom>
          <a:solidFill>
            <a:srgbClr val="FFF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59" name="Google Shape;1459;p73"/>
          <p:cNvSpPr/>
          <p:nvPr/>
        </p:nvSpPr>
        <p:spPr>
          <a:xfrm rot="10800000" flipH="1">
            <a:off x="2529963" y="3725343"/>
            <a:ext cx="45720" cy="457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60" name="Google Shape;1460;p73"/>
          <p:cNvSpPr/>
          <p:nvPr/>
        </p:nvSpPr>
        <p:spPr>
          <a:xfrm>
            <a:off x="985077" y="4691959"/>
            <a:ext cx="150984" cy="1509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461" name="Google Shape;1461;p73"/>
          <p:cNvSpPr/>
          <p:nvPr/>
        </p:nvSpPr>
        <p:spPr>
          <a:xfrm>
            <a:off x="9262341" y="515897"/>
            <a:ext cx="159873" cy="159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462" name="Google Shape;146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849" y="271217"/>
            <a:ext cx="7411708" cy="6325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73"/>
          <p:cNvSpPr txBox="1"/>
          <p:nvPr/>
        </p:nvSpPr>
        <p:spPr>
          <a:xfrm>
            <a:off x="533830" y="2740542"/>
            <a:ext cx="8193744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THANK YOU</a:t>
            </a:r>
            <a:r>
              <a:rPr lang="en-US" sz="8000" b="0" i="0" u="none" strike="noStrike" cap="none" dirty="0">
                <a:solidFill>
                  <a:srgbClr val="4EB54D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.</a:t>
            </a:r>
            <a:endParaRPr sz="8000" b="0" i="0" u="none" strike="noStrike" cap="none" dirty="0">
              <a:solidFill>
                <a:srgbClr val="4EB54D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1464" name="Google Shape;1464;p73"/>
          <p:cNvGrpSpPr/>
          <p:nvPr/>
        </p:nvGrpSpPr>
        <p:grpSpPr>
          <a:xfrm>
            <a:off x="152531" y="6476160"/>
            <a:ext cx="11973183" cy="253916"/>
            <a:chOff x="131" y="6425361"/>
            <a:chExt cx="11973183" cy="253916"/>
          </a:xfrm>
        </p:grpSpPr>
        <p:cxnSp>
          <p:nvCxnSpPr>
            <p:cNvPr id="1465" name="Google Shape;1465;p73"/>
            <p:cNvCxnSpPr/>
            <p:nvPr/>
          </p:nvCxnSpPr>
          <p:spPr>
            <a:xfrm rot="10800000" flipH="1">
              <a:off x="131" y="6546310"/>
              <a:ext cx="1338300" cy="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66" name="Google Shape;1466;p73"/>
            <p:cNvSpPr/>
            <p:nvPr/>
          </p:nvSpPr>
          <p:spPr>
            <a:xfrm>
              <a:off x="10079831" y="6492788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467" name="Google Shape;1467;p73"/>
            <p:cNvSpPr txBox="1"/>
            <p:nvPr/>
          </p:nvSpPr>
          <p:spPr>
            <a:xfrm>
              <a:off x="10687639" y="6425361"/>
              <a:ext cx="1285675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400" b="0" i="0" u="none" strike="noStrike" cap="none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2" name="Google Shape;1418;p29">
            <a:extLst>
              <a:ext uri="{FF2B5EF4-FFF2-40B4-BE49-F238E27FC236}">
                <a16:creationId xmlns:a16="http://schemas.microsoft.com/office/drawing/2014/main" id="{9D127675-B1D8-D656-F751-3DA004225338}"/>
              </a:ext>
            </a:extLst>
          </p:cNvPr>
          <p:cNvSpPr txBox="1"/>
          <p:nvPr/>
        </p:nvSpPr>
        <p:spPr>
          <a:xfrm>
            <a:off x="8619125" y="2276248"/>
            <a:ext cx="1746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54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EB54D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CONTACTS</a:t>
            </a:r>
            <a:endParaRPr sz="1800" b="1" i="0" u="none" strike="noStrike" cap="none">
              <a:solidFill>
                <a:srgbClr val="4EB54D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5" name="Google Shape;1421;p29">
            <a:extLst>
              <a:ext uri="{FF2B5EF4-FFF2-40B4-BE49-F238E27FC236}">
                <a16:creationId xmlns:a16="http://schemas.microsoft.com/office/drawing/2014/main" id="{4ACC8418-48EC-A72B-6A08-4A4868316855}"/>
              </a:ext>
            </a:extLst>
          </p:cNvPr>
          <p:cNvSpPr txBox="1"/>
          <p:nvPr/>
        </p:nvSpPr>
        <p:spPr>
          <a:xfrm>
            <a:off x="8966574" y="3209461"/>
            <a:ext cx="3119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91919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enquiry@cmrsl.net</a:t>
            </a:r>
            <a:endParaRPr sz="1600" b="0" i="0" u="none" strike="noStrike" cap="none" dirty="0">
              <a:solidFill>
                <a:srgbClr val="191919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6" name="Google Shape;1422;p29" descr="Send">
            <a:extLst>
              <a:ext uri="{FF2B5EF4-FFF2-40B4-BE49-F238E27FC236}">
                <a16:creationId xmlns:a16="http://schemas.microsoft.com/office/drawing/2014/main" id="{37F63818-D2A2-4265-5CBB-9CCDCAC4A2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25" y="2830259"/>
            <a:ext cx="276177" cy="2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38;p29" descr="Send">
            <a:extLst>
              <a:ext uri="{FF2B5EF4-FFF2-40B4-BE49-F238E27FC236}">
                <a16:creationId xmlns:a16="http://schemas.microsoft.com/office/drawing/2014/main" id="{05D39C28-5050-3D50-DB8D-2719038CBB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25" y="3287459"/>
            <a:ext cx="276177" cy="27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39;p29">
            <a:extLst>
              <a:ext uri="{FF2B5EF4-FFF2-40B4-BE49-F238E27FC236}">
                <a16:creationId xmlns:a16="http://schemas.microsoft.com/office/drawing/2014/main" id="{036B0B52-0EE3-BFC7-FF16-52B1FA553A5A}"/>
              </a:ext>
            </a:extLst>
          </p:cNvPr>
          <p:cNvSpPr txBox="1"/>
          <p:nvPr/>
        </p:nvSpPr>
        <p:spPr>
          <a:xfrm>
            <a:off x="8966574" y="2752261"/>
            <a:ext cx="3119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91919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Investor.care@cmrsl.net</a:t>
            </a:r>
            <a:endParaRPr sz="1600" b="0" i="0" u="none" strike="noStrike" cap="none" dirty="0">
              <a:solidFill>
                <a:srgbClr val="191919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 idx="4294967295"/>
          </p:nvPr>
        </p:nvSpPr>
        <p:spPr>
          <a:xfrm>
            <a:off x="485969" y="382960"/>
            <a:ext cx="103094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Digital Marketing Industry Growth Remains Strong</a:t>
            </a:r>
            <a:endParaRPr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13912" y="1543941"/>
            <a:ext cx="4963234" cy="29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The future of Digital Advertising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continues to grow at a steady pace. As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AI takes center-stage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marketing technologies will drive the next phase of growth. Data will continue to be an essential component that drives marketing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CMRSL’s technology offers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Programmatic Solutions, Media Buying and Data Analytics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a global customers base.</a:t>
            </a:r>
          </a:p>
        </p:txBody>
      </p:sp>
      <p:sp>
        <p:nvSpPr>
          <p:cNvPr id="107" name="Google Shape;107;p3"/>
          <p:cNvSpPr/>
          <p:nvPr/>
        </p:nvSpPr>
        <p:spPr>
          <a:xfrm>
            <a:off x="553952" y="5168397"/>
            <a:ext cx="10672681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800" dirty="0">
                <a:highlight>
                  <a:srgbClr val="FFFFFF"/>
                </a:highlight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Digital will continue to be a key driver of the Indian ad market with 32% growth and 40% share of ad spends in 2023. It is forecasted to overtake television spending for the first time</a:t>
            </a:r>
          </a:p>
        </p:txBody>
      </p:sp>
      <p:sp>
        <p:nvSpPr>
          <p:cNvPr id="108" name="Google Shape;108;p3"/>
          <p:cNvSpPr/>
          <p:nvPr/>
        </p:nvSpPr>
        <p:spPr>
          <a:xfrm rot="10800000" flipH="1">
            <a:off x="631735" y="1080986"/>
            <a:ext cx="594170" cy="45719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283364" y="6424613"/>
            <a:ext cx="11685936" cy="288536"/>
            <a:chOff x="283364" y="6424613"/>
            <a:chExt cx="11685936" cy="288536"/>
          </a:xfrm>
        </p:grpSpPr>
        <p:grpSp>
          <p:nvGrpSpPr>
            <p:cNvPr id="113" name="Google Shape;113;p3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114" name="Google Shape;114;p3"/>
              <p:cNvGrpSpPr/>
              <p:nvPr/>
            </p:nvGrpSpPr>
            <p:grpSpPr>
              <a:xfrm>
                <a:off x="11250542" y="6424613"/>
                <a:ext cx="286021" cy="286021"/>
                <a:chOff x="11415221" y="6163860"/>
                <a:chExt cx="286021" cy="286021"/>
              </a:xfrm>
            </p:grpSpPr>
            <p:sp>
              <p:nvSpPr>
                <p:cNvPr id="115" name="Google Shape;115;p3"/>
                <p:cNvSpPr/>
                <p:nvPr/>
              </p:nvSpPr>
              <p:spPr>
                <a:xfrm>
                  <a:off x="11415221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16" name="Google Shape;116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117" name="Google Shape;117;p3"/>
              <p:cNvCxnSpPr/>
              <p:nvPr/>
            </p:nvCxnSpPr>
            <p:spPr>
              <a:xfrm>
                <a:off x="2114550" y="6567623"/>
                <a:ext cx="90029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18" name="Google Shape;118;p3"/>
              <p:cNvGrpSpPr/>
              <p:nvPr/>
            </p:nvGrpSpPr>
            <p:grpSpPr>
              <a:xfrm rot="10800000">
                <a:off x="11683279" y="6424613"/>
                <a:ext cx="286021" cy="286021"/>
                <a:chOff x="11123670" y="6163860"/>
                <a:chExt cx="286021" cy="286021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11123670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0" name="Google Shape;120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21" name="Google Shape;121;p3"/>
            <p:cNvSpPr/>
            <p:nvPr/>
          </p:nvSpPr>
          <p:spPr>
            <a:xfrm>
              <a:off x="283364" y="6526701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891172" y="6459274"/>
              <a:ext cx="2198038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9783825" y="6187675"/>
            <a:ext cx="225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eMarketer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6059971" y="168534"/>
            <a:ext cx="5784486" cy="4818815"/>
            <a:chOff x="6179891" y="804364"/>
            <a:chExt cx="5784486" cy="4818815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6360000" y="804364"/>
              <a:ext cx="64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3"/>
            <p:cNvGrpSpPr/>
            <p:nvPr/>
          </p:nvGrpSpPr>
          <p:grpSpPr>
            <a:xfrm>
              <a:off x="6179891" y="2418350"/>
              <a:ext cx="5784486" cy="3204829"/>
              <a:chOff x="6010562" y="2234746"/>
              <a:chExt cx="5784486" cy="3204829"/>
            </a:xfrm>
          </p:grpSpPr>
          <p:sp>
            <p:nvSpPr>
              <p:cNvPr id="128" name="Google Shape;128;p3"/>
              <p:cNvSpPr txBox="1"/>
              <p:nvPr/>
            </p:nvSpPr>
            <p:spPr>
              <a:xfrm>
                <a:off x="8716916" y="5208875"/>
                <a:ext cx="1314600" cy="23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 Media Spend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" name="Google Shape;129;p3"/>
              <p:cNvGrpSpPr/>
              <p:nvPr/>
            </p:nvGrpSpPr>
            <p:grpSpPr>
              <a:xfrm>
                <a:off x="6010562" y="2234746"/>
                <a:ext cx="5784486" cy="2880712"/>
                <a:chOff x="6010562" y="2234746"/>
                <a:chExt cx="5784486" cy="2880712"/>
              </a:xfrm>
            </p:grpSpPr>
            <p:cxnSp>
              <p:nvCxnSpPr>
                <p:cNvPr id="130" name="Google Shape;130;p3"/>
                <p:cNvCxnSpPr/>
                <p:nvPr/>
              </p:nvCxnSpPr>
              <p:spPr>
                <a:xfrm>
                  <a:off x="6727748" y="4788393"/>
                  <a:ext cx="5067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1" name="Google Shape;131;p3"/>
                <p:cNvCxnSpPr/>
                <p:nvPr/>
              </p:nvCxnSpPr>
              <p:spPr>
                <a:xfrm>
                  <a:off x="6727748" y="4191874"/>
                  <a:ext cx="5067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2" name="Google Shape;132;p3"/>
                <p:cNvCxnSpPr/>
                <p:nvPr/>
              </p:nvCxnSpPr>
              <p:spPr>
                <a:xfrm>
                  <a:off x="6727748" y="3595353"/>
                  <a:ext cx="5067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3" name="Google Shape;133;p3"/>
                <p:cNvCxnSpPr/>
                <p:nvPr/>
              </p:nvCxnSpPr>
              <p:spPr>
                <a:xfrm>
                  <a:off x="6727748" y="2998832"/>
                  <a:ext cx="5067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4" name="Google Shape;134;p3"/>
                <p:cNvCxnSpPr/>
                <p:nvPr/>
              </p:nvCxnSpPr>
              <p:spPr>
                <a:xfrm>
                  <a:off x="6727748" y="2402311"/>
                  <a:ext cx="5067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35" name="Google Shape;135;p3"/>
                <p:cNvSpPr/>
                <p:nvPr/>
              </p:nvSpPr>
              <p:spPr>
                <a:xfrm>
                  <a:off x="11003946" y="2234746"/>
                  <a:ext cx="599700" cy="2563800"/>
                </a:xfrm>
                <a:prstGeom prst="rect">
                  <a:avLst/>
                </a:prstGeom>
                <a:solidFill>
                  <a:srgbClr val="8CC2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3"/>
                <p:cNvSpPr txBox="1"/>
                <p:nvPr/>
              </p:nvSpPr>
              <p:spPr>
                <a:xfrm>
                  <a:off x="9111922" y="4900058"/>
                  <a:ext cx="4707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24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"/>
                <p:cNvSpPr txBox="1"/>
                <p:nvPr/>
              </p:nvSpPr>
              <p:spPr>
                <a:xfrm>
                  <a:off x="11003227" y="2310953"/>
                  <a:ext cx="5997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835.82</a:t>
                  </a:r>
                  <a:endParaRPr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 txBox="1"/>
                <p:nvPr/>
              </p:nvSpPr>
              <p:spPr>
                <a:xfrm>
                  <a:off x="10013132" y="4900058"/>
                  <a:ext cx="4707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25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 txBox="1"/>
                <p:nvPr/>
              </p:nvSpPr>
              <p:spPr>
                <a:xfrm>
                  <a:off x="11068554" y="4900058"/>
                  <a:ext cx="4707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6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 txBox="1"/>
                <p:nvPr/>
              </p:nvSpPr>
              <p:spPr>
                <a:xfrm>
                  <a:off x="8162757" y="4900058"/>
                  <a:ext cx="4707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23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 txBox="1"/>
                <p:nvPr/>
              </p:nvSpPr>
              <p:spPr>
                <a:xfrm>
                  <a:off x="7185437" y="4900058"/>
                  <a:ext cx="4707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22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9951346" y="2563193"/>
                  <a:ext cx="599700" cy="2220000"/>
                </a:xfrm>
                <a:prstGeom prst="rect">
                  <a:avLst/>
                </a:prstGeom>
                <a:solidFill>
                  <a:srgbClr val="4EB5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 txBox="1"/>
                <p:nvPr/>
              </p:nvSpPr>
              <p:spPr>
                <a:xfrm>
                  <a:off x="9961997" y="2673419"/>
                  <a:ext cx="6246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765.98</a:t>
                  </a:r>
                  <a:endParaRPr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9055521" y="2700546"/>
                  <a:ext cx="599700" cy="2098200"/>
                </a:xfrm>
                <a:prstGeom prst="rect">
                  <a:avLst/>
                </a:prstGeom>
                <a:solidFill>
                  <a:srgbClr val="8CC2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 txBox="1"/>
                <p:nvPr/>
              </p:nvSpPr>
              <p:spPr>
                <a:xfrm>
                  <a:off x="9069942" y="2855750"/>
                  <a:ext cx="6246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695.96</a:t>
                  </a:r>
                  <a:endParaRPr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8098171" y="2840571"/>
                  <a:ext cx="599700" cy="1957800"/>
                </a:xfrm>
                <a:prstGeom prst="rect">
                  <a:avLst/>
                </a:prstGeom>
                <a:solidFill>
                  <a:srgbClr val="4EB5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 txBox="1"/>
                <p:nvPr/>
              </p:nvSpPr>
              <p:spPr>
                <a:xfrm>
                  <a:off x="8079307" y="3004259"/>
                  <a:ext cx="6246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626.86</a:t>
                  </a:r>
                  <a:endParaRPr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7185446" y="3128522"/>
                  <a:ext cx="599700" cy="1670100"/>
                </a:xfrm>
                <a:prstGeom prst="rect">
                  <a:avLst/>
                </a:prstGeom>
                <a:solidFill>
                  <a:srgbClr val="8CC2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 txBox="1"/>
                <p:nvPr/>
              </p:nvSpPr>
              <p:spPr>
                <a:xfrm>
                  <a:off x="7192552" y="3382010"/>
                  <a:ext cx="6246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567.49</a:t>
                  </a:r>
                  <a:endParaRPr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3"/>
                <p:cNvSpPr txBox="1"/>
                <p:nvPr/>
              </p:nvSpPr>
              <p:spPr>
                <a:xfrm>
                  <a:off x="6199645" y="2293564"/>
                  <a:ext cx="6474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8</a:t>
                  </a: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00.00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3"/>
                <p:cNvSpPr txBox="1"/>
                <p:nvPr/>
              </p:nvSpPr>
              <p:spPr>
                <a:xfrm>
                  <a:off x="6199645" y="2889128"/>
                  <a:ext cx="6474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6</a:t>
                  </a: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00.00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3"/>
                <p:cNvSpPr txBox="1"/>
                <p:nvPr/>
              </p:nvSpPr>
              <p:spPr>
                <a:xfrm>
                  <a:off x="6199645" y="3484692"/>
                  <a:ext cx="6474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4</a:t>
                  </a: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00.00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3"/>
                <p:cNvSpPr txBox="1"/>
                <p:nvPr/>
              </p:nvSpPr>
              <p:spPr>
                <a:xfrm>
                  <a:off x="6199645" y="4087751"/>
                  <a:ext cx="6474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</a:t>
                  </a:r>
                  <a:r>
                    <a:rPr lang="en-US" sz="800">
                      <a:solidFill>
                        <a:schemeClr val="dk1"/>
                      </a:solidFill>
                    </a:rPr>
                    <a:t>2</a:t>
                  </a: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00.00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3"/>
                <p:cNvSpPr txBox="1"/>
                <p:nvPr/>
              </p:nvSpPr>
              <p:spPr>
                <a:xfrm>
                  <a:off x="6199645" y="4645841"/>
                  <a:ext cx="6474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$0.00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3"/>
                <p:cNvSpPr txBox="1"/>
                <p:nvPr/>
              </p:nvSpPr>
              <p:spPr>
                <a:xfrm rot="16200000">
                  <a:off x="5822162" y="3399059"/>
                  <a:ext cx="6075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900" b="0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Billions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/>
          <p:nvPr/>
        </p:nvSpPr>
        <p:spPr>
          <a:xfrm>
            <a:off x="698717" y="3701418"/>
            <a:ext cx="5397283" cy="254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Programmatic is growing rapidly, with spending  predicted to reach $558 million by 2023.</a:t>
            </a:r>
            <a:endParaRPr sz="1600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lang="en-US" sz="16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Today, programmatic ad spend accounts for over 80% of all digital marketing budgets globally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Connected TV, DOOH, AI automation all point towards long-term Programmatic growth</a:t>
            </a:r>
            <a:br>
              <a:rPr lang="en-US" sz="16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br>
              <a:rPr lang="en-US" sz="16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254" name="Google Shape;254;p2"/>
          <p:cNvSpPr txBox="1"/>
          <p:nvPr/>
        </p:nvSpPr>
        <p:spPr>
          <a:xfrm>
            <a:off x="414868" y="322876"/>
            <a:ext cx="5110949" cy="1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Programmatic: 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New Ad Money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 rot="10800000" flipH="1">
            <a:off x="559749" y="1803113"/>
            <a:ext cx="594170" cy="45719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256" name="Google Shape;256;p2"/>
          <p:cNvSpPr txBox="1"/>
          <p:nvPr/>
        </p:nvSpPr>
        <p:spPr>
          <a:xfrm>
            <a:off x="454860" y="2022276"/>
            <a:ext cx="53424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19191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Global Programmatic Advertising Market Surges to $8.87 Billion in 2023, Expected to Reach $19.12 Billion by 2027. </a:t>
            </a:r>
            <a:r>
              <a:rPr lang="en-US" sz="1600" i="0" u="none" strike="noStrike" cap="none" dirty="0">
                <a:solidFill>
                  <a:srgbClr val="191919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</a:t>
            </a:r>
            <a:r>
              <a:rPr lang="en-US" sz="1600" b="0" i="0" u="none" strike="noStrike" cap="none" dirty="0">
                <a:solidFill>
                  <a:srgbClr val="191919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rogrammatic transactions is already a mainstay and with further innovation continues to expand into AR, Connected TV and DOOH.</a:t>
            </a:r>
            <a:endParaRPr sz="16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261" name="Google Shape;261;p2"/>
          <p:cNvGrpSpPr/>
          <p:nvPr/>
        </p:nvGrpSpPr>
        <p:grpSpPr>
          <a:xfrm>
            <a:off x="283364" y="6424613"/>
            <a:ext cx="11685936" cy="288536"/>
            <a:chOff x="283364" y="6424613"/>
            <a:chExt cx="11685936" cy="288536"/>
          </a:xfrm>
        </p:grpSpPr>
        <p:grpSp>
          <p:nvGrpSpPr>
            <p:cNvPr id="262" name="Google Shape;262;p2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263" name="Google Shape;263;p2"/>
              <p:cNvGrpSpPr/>
              <p:nvPr/>
            </p:nvGrpSpPr>
            <p:grpSpPr>
              <a:xfrm>
                <a:off x="11250542" y="6424613"/>
                <a:ext cx="286021" cy="286021"/>
                <a:chOff x="11415221" y="6163860"/>
                <a:chExt cx="286021" cy="286021"/>
              </a:xfrm>
            </p:grpSpPr>
            <p:sp>
              <p:nvSpPr>
                <p:cNvPr id="264" name="Google Shape;264;p2"/>
                <p:cNvSpPr/>
                <p:nvPr/>
              </p:nvSpPr>
              <p:spPr>
                <a:xfrm>
                  <a:off x="11415221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265" name="Google Shape;265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266" name="Google Shape;266;p2"/>
              <p:cNvCxnSpPr/>
              <p:nvPr/>
            </p:nvCxnSpPr>
            <p:spPr>
              <a:xfrm>
                <a:off x="2114550" y="6567623"/>
                <a:ext cx="90029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67" name="Google Shape;267;p2"/>
              <p:cNvGrpSpPr/>
              <p:nvPr/>
            </p:nvGrpSpPr>
            <p:grpSpPr>
              <a:xfrm rot="10800000">
                <a:off x="11683279" y="6424613"/>
                <a:ext cx="286021" cy="286021"/>
                <a:chOff x="11123670" y="6163860"/>
                <a:chExt cx="286021" cy="286021"/>
              </a:xfrm>
            </p:grpSpPr>
            <p:sp>
              <p:nvSpPr>
                <p:cNvPr id="268" name="Google Shape;268;p2"/>
                <p:cNvSpPr/>
                <p:nvPr/>
              </p:nvSpPr>
              <p:spPr>
                <a:xfrm>
                  <a:off x="11123670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269" name="Google Shape;269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270" name="Google Shape;270;p2"/>
            <p:cNvSpPr/>
            <p:nvPr/>
          </p:nvSpPr>
          <p:spPr>
            <a:xfrm>
              <a:off x="283364" y="6526701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271" name="Google Shape;271;p2"/>
            <p:cNvSpPr txBox="1"/>
            <p:nvPr/>
          </p:nvSpPr>
          <p:spPr>
            <a:xfrm>
              <a:off x="891172" y="6459274"/>
              <a:ext cx="2198038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graphicFrame>
        <p:nvGraphicFramePr>
          <p:cNvPr id="294" name="Google Shape;294;p2"/>
          <p:cNvGraphicFramePr/>
          <p:nvPr>
            <p:extLst>
              <p:ext uri="{D42A27DB-BD31-4B8C-83A1-F6EECF244321}">
                <p14:modId xmlns:p14="http://schemas.microsoft.com/office/powerpoint/2010/main" val="1409731371"/>
              </p:ext>
            </p:extLst>
          </p:nvPr>
        </p:nvGraphicFramePr>
        <p:xfrm>
          <a:off x="6666184" y="518997"/>
          <a:ext cx="3411265" cy="275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5" name="Google Shape;295;p2"/>
          <p:cNvGraphicFramePr/>
          <p:nvPr>
            <p:extLst>
              <p:ext uri="{D42A27DB-BD31-4B8C-83A1-F6EECF244321}">
                <p14:modId xmlns:p14="http://schemas.microsoft.com/office/powerpoint/2010/main" val="3427887516"/>
              </p:ext>
            </p:extLst>
          </p:nvPr>
        </p:nvGraphicFramePr>
        <p:xfrm>
          <a:off x="7075630" y="849877"/>
          <a:ext cx="2592373" cy="209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6" name="Google Shape;296;p2"/>
          <p:cNvSpPr txBox="1"/>
          <p:nvPr/>
        </p:nvSpPr>
        <p:spPr>
          <a:xfrm>
            <a:off x="9796683" y="1573621"/>
            <a:ext cx="2038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India Programmatic Market in 2022 was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4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%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of overall Digital Spends. 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97" name="Google Shape;297;p2"/>
          <p:cNvCxnSpPr/>
          <p:nvPr/>
        </p:nvCxnSpPr>
        <p:spPr>
          <a:xfrm>
            <a:off x="8314666" y="756522"/>
            <a:ext cx="2172359" cy="0"/>
          </a:xfrm>
          <a:prstGeom prst="straightConnector1">
            <a:avLst/>
          </a:prstGeom>
          <a:noFill/>
          <a:ln w="9525" cap="flat" cmpd="sng">
            <a:solidFill>
              <a:srgbClr val="19B2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2"/>
          <p:cNvCxnSpPr/>
          <p:nvPr/>
        </p:nvCxnSpPr>
        <p:spPr>
          <a:xfrm>
            <a:off x="10487025" y="756522"/>
            <a:ext cx="0" cy="810469"/>
          </a:xfrm>
          <a:prstGeom prst="straightConnector1">
            <a:avLst/>
          </a:prstGeom>
          <a:noFill/>
          <a:ln w="9525" cap="flat" cmpd="sng">
            <a:solidFill>
              <a:srgbClr val="19B24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9" name="Google Shape;299;p2"/>
          <p:cNvGrpSpPr/>
          <p:nvPr/>
        </p:nvGrpSpPr>
        <p:grpSpPr>
          <a:xfrm>
            <a:off x="6657243" y="3384049"/>
            <a:ext cx="5168999" cy="2756703"/>
            <a:chOff x="6818584" y="3386022"/>
            <a:chExt cx="5168999" cy="2756703"/>
          </a:xfrm>
        </p:grpSpPr>
        <p:graphicFrame>
          <p:nvGraphicFramePr>
            <p:cNvPr id="300" name="Google Shape;300;p2"/>
            <p:cNvGraphicFramePr/>
            <p:nvPr/>
          </p:nvGraphicFramePr>
          <p:xfrm>
            <a:off x="6818584" y="3386022"/>
            <a:ext cx="3411265" cy="2756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01" name="Google Shape;301;p2"/>
            <p:cNvGraphicFramePr/>
            <p:nvPr/>
          </p:nvGraphicFramePr>
          <p:xfrm>
            <a:off x="7228030" y="3716902"/>
            <a:ext cx="2592373" cy="2094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02" name="Google Shape;302;p2"/>
            <p:cNvSpPr txBox="1"/>
            <p:nvPr/>
          </p:nvSpPr>
          <p:spPr>
            <a:xfrm>
              <a:off x="9949083" y="4440646"/>
              <a:ext cx="2038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US Programmatic Market in 2022 was 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87.5%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of overall Digital Spends</a:t>
              </a:r>
              <a:endParaRPr sz="14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cxnSp>
          <p:nvCxnSpPr>
            <p:cNvPr id="303" name="Google Shape;303;p2"/>
            <p:cNvCxnSpPr/>
            <p:nvPr/>
          </p:nvCxnSpPr>
          <p:spPr>
            <a:xfrm>
              <a:off x="8467066" y="3623547"/>
              <a:ext cx="2172359" cy="0"/>
            </a:xfrm>
            <a:prstGeom prst="straightConnector1">
              <a:avLst/>
            </a:prstGeom>
            <a:noFill/>
            <a:ln w="9525" cap="flat" cmpd="sng">
              <a:solidFill>
                <a:srgbClr val="19B2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2"/>
            <p:cNvCxnSpPr/>
            <p:nvPr/>
          </p:nvCxnSpPr>
          <p:spPr>
            <a:xfrm>
              <a:off x="10639425" y="3623547"/>
              <a:ext cx="0" cy="810469"/>
            </a:xfrm>
            <a:prstGeom prst="straightConnector1">
              <a:avLst/>
            </a:prstGeom>
            <a:noFill/>
            <a:ln w="9525" cap="flat" cmpd="sng">
              <a:solidFill>
                <a:srgbClr val="19B24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5" name="Google Shape;305;p2"/>
          <p:cNvSpPr txBox="1"/>
          <p:nvPr/>
        </p:nvSpPr>
        <p:spPr>
          <a:xfrm>
            <a:off x="9903031" y="6241728"/>
            <a:ext cx="262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Source: </a:t>
            </a:r>
            <a:r>
              <a:rPr lang="en-US" sz="1000" i="1">
                <a:latin typeface="Poppins" panose="00000500000000000000" pitchFamily="2" charset="0"/>
                <a:cs typeface="Poppins" panose="00000500000000000000" pitchFamily="2" charset="0"/>
              </a:rPr>
              <a:t>eMarketer</a:t>
            </a:r>
            <a:endParaRPr sz="1000" b="0" i="0" u="none" strike="noStrike" cap="none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5004900" y="5689550"/>
            <a:ext cx="223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7" name="Google Shape;307;p2"/>
          <p:cNvSpPr txBox="1"/>
          <p:nvPr/>
        </p:nvSpPr>
        <p:spPr>
          <a:xfrm>
            <a:off x="8042968" y="1566991"/>
            <a:ext cx="75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2020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37%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7862341" y="4434016"/>
            <a:ext cx="11103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2020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86.3%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" name="Google Shape;1152;g23189b7be17_0_24" descr="A picture containing icon&#10;&#10;Description automatically generated">
            <a:extLst>
              <a:ext uri="{FF2B5EF4-FFF2-40B4-BE49-F238E27FC236}">
                <a16:creationId xmlns:a16="http://schemas.microsoft.com/office/drawing/2014/main" id="{1159B440-D96A-DAAB-1C2B-64D6260C4FA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042" y="3826276"/>
            <a:ext cx="215522" cy="21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52;g23189b7be17_0_24" descr="A picture containing icon&#10;&#10;Description automatically generated">
            <a:extLst>
              <a:ext uri="{FF2B5EF4-FFF2-40B4-BE49-F238E27FC236}">
                <a16:creationId xmlns:a16="http://schemas.microsoft.com/office/drawing/2014/main" id="{F88C6CC0-E717-3421-1C2D-D345F5716B1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047" y="4557805"/>
            <a:ext cx="215522" cy="21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52;g23189b7be17_0_24" descr="A picture containing icon&#10;&#10;Description automatically generated">
            <a:extLst>
              <a:ext uri="{FF2B5EF4-FFF2-40B4-BE49-F238E27FC236}">
                <a16:creationId xmlns:a16="http://schemas.microsoft.com/office/drawing/2014/main" id="{285D1274-9E2B-D802-07BC-AE981753123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042" y="5285313"/>
            <a:ext cx="215522" cy="21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8"/>
          <p:cNvSpPr/>
          <p:nvPr/>
        </p:nvSpPr>
        <p:spPr>
          <a:xfrm>
            <a:off x="5643888" y="5994125"/>
            <a:ext cx="115330" cy="115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58"/>
          <p:cNvSpPr/>
          <p:nvPr/>
        </p:nvSpPr>
        <p:spPr>
          <a:xfrm>
            <a:off x="2373756" y="6109455"/>
            <a:ext cx="115330" cy="115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58"/>
          <p:cNvSpPr/>
          <p:nvPr/>
        </p:nvSpPr>
        <p:spPr>
          <a:xfrm rot="10800000">
            <a:off x="4561363" y="568679"/>
            <a:ext cx="45719" cy="45719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58"/>
          <p:cNvSpPr/>
          <p:nvPr/>
        </p:nvSpPr>
        <p:spPr>
          <a:xfrm>
            <a:off x="5875352" y="542288"/>
            <a:ext cx="79232" cy="792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58"/>
          <p:cNvSpPr/>
          <p:nvPr/>
        </p:nvSpPr>
        <p:spPr>
          <a:xfrm>
            <a:off x="4345989" y="2406459"/>
            <a:ext cx="45719" cy="45719"/>
          </a:xfrm>
          <a:prstGeom prst="ellipse">
            <a:avLst/>
          </a:prstGeom>
          <a:solidFill>
            <a:srgbClr val="FFF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58"/>
          <p:cNvSpPr/>
          <p:nvPr/>
        </p:nvSpPr>
        <p:spPr>
          <a:xfrm>
            <a:off x="1977498" y="978253"/>
            <a:ext cx="105564" cy="1055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58"/>
          <p:cNvSpPr/>
          <p:nvPr/>
        </p:nvSpPr>
        <p:spPr>
          <a:xfrm>
            <a:off x="4727992" y="1092663"/>
            <a:ext cx="97490" cy="97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58"/>
          <p:cNvSpPr/>
          <p:nvPr/>
        </p:nvSpPr>
        <p:spPr>
          <a:xfrm flipH="1">
            <a:off x="11565432" y="515897"/>
            <a:ext cx="52800" cy="52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58"/>
          <p:cNvSpPr/>
          <p:nvPr/>
        </p:nvSpPr>
        <p:spPr>
          <a:xfrm>
            <a:off x="11565450" y="1765190"/>
            <a:ext cx="105600" cy="105600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58"/>
          <p:cNvSpPr/>
          <p:nvPr/>
        </p:nvSpPr>
        <p:spPr>
          <a:xfrm>
            <a:off x="11837614" y="4188618"/>
            <a:ext cx="52500" cy="5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58"/>
          <p:cNvSpPr/>
          <p:nvPr/>
        </p:nvSpPr>
        <p:spPr>
          <a:xfrm>
            <a:off x="11445975" y="5763897"/>
            <a:ext cx="338700" cy="338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58"/>
          <p:cNvSpPr/>
          <p:nvPr/>
        </p:nvSpPr>
        <p:spPr>
          <a:xfrm>
            <a:off x="10231260" y="5968696"/>
            <a:ext cx="105564" cy="105564"/>
          </a:xfrm>
          <a:prstGeom prst="ellipse">
            <a:avLst/>
          </a:prstGeom>
          <a:solidFill>
            <a:srgbClr val="D6DF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58"/>
          <p:cNvSpPr/>
          <p:nvPr/>
        </p:nvSpPr>
        <p:spPr>
          <a:xfrm>
            <a:off x="3344790" y="5763897"/>
            <a:ext cx="180600" cy="180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58"/>
          <p:cNvSpPr/>
          <p:nvPr/>
        </p:nvSpPr>
        <p:spPr>
          <a:xfrm>
            <a:off x="6346030" y="6294958"/>
            <a:ext cx="49459" cy="49459"/>
          </a:xfrm>
          <a:prstGeom prst="ellipse">
            <a:avLst/>
          </a:prstGeom>
          <a:solidFill>
            <a:srgbClr val="EBE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58"/>
          <p:cNvSpPr/>
          <p:nvPr/>
        </p:nvSpPr>
        <p:spPr>
          <a:xfrm>
            <a:off x="1660676" y="5262563"/>
            <a:ext cx="80100" cy="80100"/>
          </a:xfrm>
          <a:prstGeom prst="ellipse">
            <a:avLst/>
          </a:prstGeom>
          <a:solidFill>
            <a:srgbClr val="FFF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58"/>
          <p:cNvSpPr/>
          <p:nvPr/>
        </p:nvSpPr>
        <p:spPr>
          <a:xfrm rot="10800000" flipH="1">
            <a:off x="4183119" y="4842943"/>
            <a:ext cx="45720" cy="457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58"/>
          <p:cNvSpPr/>
          <p:nvPr/>
        </p:nvSpPr>
        <p:spPr>
          <a:xfrm>
            <a:off x="5474103" y="4691959"/>
            <a:ext cx="150984" cy="1509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58"/>
          <p:cNvSpPr/>
          <p:nvPr/>
        </p:nvSpPr>
        <p:spPr>
          <a:xfrm>
            <a:off x="9262341" y="515897"/>
            <a:ext cx="159873" cy="159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58"/>
          <p:cNvSpPr/>
          <p:nvPr/>
        </p:nvSpPr>
        <p:spPr>
          <a:xfrm>
            <a:off x="639000" y="1363850"/>
            <a:ext cx="3852752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CMRSL VISION 2025</a:t>
            </a:r>
            <a:endParaRPr sz="4400" b="1" i="0" u="none" strike="noStrike" cap="none" dirty="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74819E-F82E-3C93-B5D9-BCB89996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18" y="162759"/>
            <a:ext cx="7654496" cy="65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4536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390456-6DE7-DDD7-992E-B1CBB9B8F1E4}"/>
              </a:ext>
            </a:extLst>
          </p:cNvPr>
          <p:cNvSpPr/>
          <p:nvPr/>
        </p:nvSpPr>
        <p:spPr>
          <a:xfrm>
            <a:off x="3829987" y="4347147"/>
            <a:ext cx="4497049" cy="2027094"/>
          </a:xfrm>
          <a:prstGeom prst="roundRect">
            <a:avLst/>
          </a:prstGeom>
          <a:solidFill>
            <a:srgbClr val="2080F4">
              <a:alpha val="54000"/>
            </a:srgbClr>
          </a:solidFill>
          <a:ln>
            <a:solidFill>
              <a:srgbClr val="0A68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7" name="Google Shape;687;p14"/>
          <p:cNvSpPr/>
          <p:nvPr/>
        </p:nvSpPr>
        <p:spPr>
          <a:xfrm>
            <a:off x="378531" y="223611"/>
            <a:ext cx="9177000" cy="52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Vision 2025</a:t>
            </a:r>
            <a:endParaRPr sz="32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91" name="Google Shape;691;p14"/>
          <p:cNvGrpSpPr/>
          <p:nvPr/>
        </p:nvGrpSpPr>
        <p:grpSpPr>
          <a:xfrm>
            <a:off x="283364" y="6424613"/>
            <a:ext cx="11685936" cy="288536"/>
            <a:chOff x="283364" y="6424613"/>
            <a:chExt cx="11685936" cy="288536"/>
          </a:xfrm>
        </p:grpSpPr>
        <p:grpSp>
          <p:nvGrpSpPr>
            <p:cNvPr id="692" name="Google Shape;692;p14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693" name="Google Shape;693;p14"/>
              <p:cNvGrpSpPr/>
              <p:nvPr/>
            </p:nvGrpSpPr>
            <p:grpSpPr>
              <a:xfrm>
                <a:off x="11250542" y="6424613"/>
                <a:ext cx="286021" cy="286021"/>
                <a:chOff x="11415221" y="6163860"/>
                <a:chExt cx="286021" cy="286021"/>
              </a:xfrm>
            </p:grpSpPr>
            <p:sp>
              <p:nvSpPr>
                <p:cNvPr id="694" name="Google Shape;694;p14"/>
                <p:cNvSpPr/>
                <p:nvPr/>
              </p:nvSpPr>
              <p:spPr>
                <a:xfrm>
                  <a:off x="11415221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95" name="Google Shape;695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696" name="Google Shape;696;p14"/>
              <p:cNvCxnSpPr/>
              <p:nvPr/>
            </p:nvCxnSpPr>
            <p:spPr>
              <a:xfrm>
                <a:off x="2114550" y="6567623"/>
                <a:ext cx="90029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97" name="Google Shape;697;p14"/>
              <p:cNvGrpSpPr/>
              <p:nvPr/>
            </p:nvGrpSpPr>
            <p:grpSpPr>
              <a:xfrm rot="10800000">
                <a:off x="11683279" y="6424613"/>
                <a:ext cx="286021" cy="286021"/>
                <a:chOff x="11123670" y="6163860"/>
                <a:chExt cx="286021" cy="286021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11123670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99" name="Google Shape;699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700" name="Google Shape;700;p14"/>
            <p:cNvSpPr/>
            <p:nvPr/>
          </p:nvSpPr>
          <p:spPr>
            <a:xfrm>
              <a:off x="283364" y="6526701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701" name="Google Shape;701;p14"/>
            <p:cNvSpPr txBox="1"/>
            <p:nvPr/>
          </p:nvSpPr>
          <p:spPr>
            <a:xfrm>
              <a:off x="891172" y="6459274"/>
              <a:ext cx="2198038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sp>
        <p:nvSpPr>
          <p:cNvPr id="703" name="Google Shape;703;p14"/>
          <p:cNvSpPr/>
          <p:nvPr/>
        </p:nvSpPr>
        <p:spPr>
          <a:xfrm>
            <a:off x="958392" y="401314"/>
            <a:ext cx="10920968" cy="31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Establish among the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largest digital marketing agencies </a:t>
            </a:r>
            <a:r>
              <a:rPr lang="en-US" sz="22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India</a:t>
            </a:r>
            <a:endParaRPr sz="22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Build a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moat by becoming a centralized data, products and service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provider for stakeholders across the ecosystem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Enhanc</a:t>
            </a:r>
            <a:r>
              <a:rPr lang="en-US" sz="22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value creation between advertisers &amp; publishers.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Be a technology enabler (focus on AI enablement) with multiple revenue streams</a:t>
            </a:r>
            <a:endParaRPr sz="2200" b="1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705" name="Google Shape;705;p14"/>
          <p:cNvSpPr/>
          <p:nvPr/>
        </p:nvSpPr>
        <p:spPr>
          <a:xfrm rot="10800000" flipH="1">
            <a:off x="495675" y="794616"/>
            <a:ext cx="594300" cy="45600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706" name="Google Shape;7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640" y="1144950"/>
            <a:ext cx="207591" cy="2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640" y="1664676"/>
            <a:ext cx="207591" cy="2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640" y="2667925"/>
            <a:ext cx="207591" cy="207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9" name="Google Shape;709;p14"/>
          <p:cNvCxnSpPr/>
          <p:nvPr/>
        </p:nvCxnSpPr>
        <p:spPr>
          <a:xfrm>
            <a:off x="2756348" y="3218834"/>
            <a:ext cx="0" cy="37266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14"/>
          <p:cNvCxnSpPr/>
          <p:nvPr/>
        </p:nvCxnSpPr>
        <p:spPr>
          <a:xfrm>
            <a:off x="5423348" y="3218834"/>
            <a:ext cx="0" cy="37266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8BFF2-7920-2A2D-CAF3-38A7A7A3DB5B}"/>
              </a:ext>
            </a:extLst>
          </p:cNvPr>
          <p:cNvGrpSpPr/>
          <p:nvPr/>
        </p:nvGrpSpPr>
        <p:grpSpPr>
          <a:xfrm>
            <a:off x="1341619" y="4572003"/>
            <a:ext cx="1165940" cy="1114218"/>
            <a:chOff x="1341619" y="5074169"/>
            <a:chExt cx="1165940" cy="1114217"/>
          </a:xfrm>
        </p:grpSpPr>
        <p:sp>
          <p:nvSpPr>
            <p:cNvPr id="2" name="Google Shape;506;p59">
              <a:extLst>
                <a:ext uri="{FF2B5EF4-FFF2-40B4-BE49-F238E27FC236}">
                  <a16:creationId xmlns:a16="http://schemas.microsoft.com/office/drawing/2014/main" id="{8FAC5902-AD29-506B-C0B4-881DC5B61B0B}"/>
                </a:ext>
              </a:extLst>
            </p:cNvPr>
            <p:cNvSpPr/>
            <p:nvPr/>
          </p:nvSpPr>
          <p:spPr>
            <a:xfrm>
              <a:off x="1341619" y="5074169"/>
              <a:ext cx="1162649" cy="1114217"/>
            </a:xfrm>
            <a:prstGeom prst="ellipse">
              <a:avLst/>
            </a:prstGeom>
            <a:gradFill>
              <a:gsLst>
                <a:gs pos="0">
                  <a:srgbClr val="D7DF24"/>
                </a:gs>
                <a:gs pos="61000">
                  <a:srgbClr val="4EB54D"/>
                </a:gs>
                <a:gs pos="100000">
                  <a:srgbClr val="4EB54D"/>
                </a:gs>
              </a:gsLst>
              <a:lin ang="12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87FBDB-2F8C-A1B5-48C0-D4874F68B274}"/>
                </a:ext>
              </a:extLst>
            </p:cNvPr>
            <p:cNvSpPr txBox="1"/>
            <p:nvPr/>
          </p:nvSpPr>
          <p:spPr>
            <a:xfrm>
              <a:off x="1344910" y="5409933"/>
              <a:ext cx="1162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Advertisers (demand)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1AF226-9ADF-D482-38FD-4D05438AF112}"/>
              </a:ext>
            </a:extLst>
          </p:cNvPr>
          <p:cNvGrpSpPr/>
          <p:nvPr/>
        </p:nvGrpSpPr>
        <p:grpSpPr>
          <a:xfrm>
            <a:off x="9673679" y="4579498"/>
            <a:ext cx="1163420" cy="1114218"/>
            <a:chOff x="9673679" y="5074169"/>
            <a:chExt cx="1163420" cy="1114217"/>
          </a:xfrm>
        </p:grpSpPr>
        <p:sp>
          <p:nvSpPr>
            <p:cNvPr id="4" name="Google Shape;506;p59">
              <a:extLst>
                <a:ext uri="{FF2B5EF4-FFF2-40B4-BE49-F238E27FC236}">
                  <a16:creationId xmlns:a16="http://schemas.microsoft.com/office/drawing/2014/main" id="{D29C97C9-809F-643E-7D82-25B34D01DE2A}"/>
                </a:ext>
              </a:extLst>
            </p:cNvPr>
            <p:cNvSpPr/>
            <p:nvPr/>
          </p:nvSpPr>
          <p:spPr>
            <a:xfrm>
              <a:off x="9673679" y="5074169"/>
              <a:ext cx="1162649" cy="1114217"/>
            </a:xfrm>
            <a:prstGeom prst="ellipse">
              <a:avLst/>
            </a:prstGeom>
            <a:gradFill>
              <a:gsLst>
                <a:gs pos="0">
                  <a:srgbClr val="D7DF24"/>
                </a:gs>
                <a:gs pos="61000">
                  <a:srgbClr val="4EB54D"/>
                </a:gs>
                <a:gs pos="100000">
                  <a:srgbClr val="4EB54D"/>
                </a:gs>
              </a:gsLst>
              <a:lin ang="12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17B50C-6802-27F6-CBE1-233678531341}"/>
                </a:ext>
              </a:extLst>
            </p:cNvPr>
            <p:cNvSpPr txBox="1"/>
            <p:nvPr/>
          </p:nvSpPr>
          <p:spPr>
            <a:xfrm>
              <a:off x="9674450" y="5404938"/>
              <a:ext cx="1162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Publishers (supply)</a:t>
              </a:r>
            </a:p>
          </p:txBody>
        </p:sp>
      </p:grpSp>
      <p:sp>
        <p:nvSpPr>
          <p:cNvPr id="9" name="Google Shape;546;p49">
            <a:extLst>
              <a:ext uri="{FF2B5EF4-FFF2-40B4-BE49-F238E27FC236}">
                <a16:creationId xmlns:a16="http://schemas.microsoft.com/office/drawing/2014/main" id="{583AA60D-4124-7BC6-77B9-D3013AFB9E2E}"/>
              </a:ext>
            </a:extLst>
          </p:cNvPr>
          <p:cNvSpPr/>
          <p:nvPr/>
        </p:nvSpPr>
        <p:spPr>
          <a:xfrm>
            <a:off x="3732551" y="3919580"/>
            <a:ext cx="4706911" cy="2497660"/>
          </a:xfrm>
          <a:prstGeom prst="roundRect">
            <a:avLst>
              <a:gd name="adj" fmla="val 4452"/>
            </a:avLst>
          </a:prstGeom>
          <a:noFill/>
          <a:ln w="2222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CMRSL Offerings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br>
              <a:rPr lang="en-US" sz="900" dirty="0">
                <a:solidFill>
                  <a:schemeClr val="tx1"/>
                </a:solidFill>
              </a:rPr>
            </a:b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Big Data</a:t>
            </a:r>
            <a:endParaRPr sz="1800" b="0" i="0" u="none" strike="noStrike" cap="none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2516605-9668-9257-FF50-1BA58603854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507559" y="5168410"/>
            <a:ext cx="1224992" cy="967"/>
          </a:xfrm>
          <a:prstGeom prst="bentConnector3">
            <a:avLst/>
          </a:prstGeom>
          <a:ln>
            <a:solidFill>
              <a:srgbClr val="92D050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F8D38B3-5868-09BA-3689-16990EEDEAE5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8439462" y="5168410"/>
            <a:ext cx="1234988" cy="3467"/>
          </a:xfrm>
          <a:prstGeom prst="bentConnector3">
            <a:avLst/>
          </a:prstGeom>
          <a:ln>
            <a:solidFill>
              <a:srgbClr val="92D050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0889DF-9D34-FE13-1C2D-9CDB4F9E11D2}"/>
              </a:ext>
            </a:extLst>
          </p:cNvPr>
          <p:cNvSpPr/>
          <p:nvPr/>
        </p:nvSpPr>
        <p:spPr>
          <a:xfrm>
            <a:off x="3967229" y="4422546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Programmatic Targeting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45A7A9-96CE-1771-51F6-23FDD372CD2B}"/>
              </a:ext>
            </a:extLst>
          </p:cNvPr>
          <p:cNvSpPr/>
          <p:nvPr/>
        </p:nvSpPr>
        <p:spPr>
          <a:xfrm>
            <a:off x="6113321" y="4425046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Analytics &amp; Consulting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ECF2F5E-0672-5B2A-55F7-96DCA3B1BE49}"/>
              </a:ext>
            </a:extLst>
          </p:cNvPr>
          <p:cNvSpPr/>
          <p:nvPr/>
        </p:nvSpPr>
        <p:spPr>
          <a:xfrm>
            <a:off x="3969729" y="4972182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 enabled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Media Buying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55F88B-D39F-E417-F06E-39B7D8AE5C3F}"/>
              </a:ext>
            </a:extLst>
          </p:cNvPr>
          <p:cNvSpPr/>
          <p:nvPr/>
        </p:nvSpPr>
        <p:spPr>
          <a:xfrm>
            <a:off x="6115821" y="4974682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End-to-end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 Operation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B9DD288-2ED3-EF69-FE6E-80CE3B7F65F6}"/>
              </a:ext>
            </a:extLst>
          </p:cNvPr>
          <p:cNvSpPr/>
          <p:nvPr/>
        </p:nvSpPr>
        <p:spPr>
          <a:xfrm>
            <a:off x="3972229" y="5521817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eCommerce Automation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10B47D3-2F3D-6930-4947-01FF85DC9ED3}"/>
              </a:ext>
            </a:extLst>
          </p:cNvPr>
          <p:cNvSpPr/>
          <p:nvPr/>
        </p:nvSpPr>
        <p:spPr>
          <a:xfrm>
            <a:off x="6118321" y="5524317"/>
            <a:ext cx="2086298" cy="499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Traffic Arbitrage</a:t>
            </a:r>
          </a:p>
        </p:txBody>
      </p:sp>
    </p:spTree>
    <p:extLst>
      <p:ext uri="{BB962C8B-B14F-4D97-AF65-F5344CB8AC3E}">
        <p14:creationId xmlns:p14="http://schemas.microsoft.com/office/powerpoint/2010/main" val="417835585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2ebb70a83a_0_0"/>
          <p:cNvSpPr/>
          <p:nvPr/>
        </p:nvSpPr>
        <p:spPr>
          <a:xfrm>
            <a:off x="504875" y="260070"/>
            <a:ext cx="97197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Our Key Strengths – An Ecosystem Play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601" name="Google Shape;601;g22ebb70a83a_0_0"/>
          <p:cNvSpPr/>
          <p:nvPr/>
        </p:nvSpPr>
        <p:spPr>
          <a:xfrm>
            <a:off x="4951057" y="3985350"/>
            <a:ext cx="1743548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CMRSL</a:t>
            </a:r>
            <a:endParaRPr sz="1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02" name="Google Shape;602;g22ebb70a83a_0_0"/>
          <p:cNvGrpSpPr/>
          <p:nvPr/>
        </p:nvGrpSpPr>
        <p:grpSpPr>
          <a:xfrm>
            <a:off x="484794" y="1377070"/>
            <a:ext cx="4034262" cy="1296324"/>
            <a:chOff x="484794" y="1377070"/>
            <a:chExt cx="4034262" cy="1296324"/>
          </a:xfrm>
        </p:grpSpPr>
        <p:grpSp>
          <p:nvGrpSpPr>
            <p:cNvPr id="603" name="Google Shape;603;g22ebb70a83a_0_0"/>
            <p:cNvGrpSpPr/>
            <p:nvPr/>
          </p:nvGrpSpPr>
          <p:grpSpPr>
            <a:xfrm>
              <a:off x="1401232" y="1377070"/>
              <a:ext cx="3117824" cy="1296324"/>
              <a:chOff x="1401232" y="1377070"/>
              <a:chExt cx="3117824" cy="1296324"/>
            </a:xfrm>
          </p:grpSpPr>
          <p:sp>
            <p:nvSpPr>
              <p:cNvPr id="604" name="Google Shape;604;g22ebb70a83a_0_0"/>
              <p:cNvSpPr/>
              <p:nvPr/>
            </p:nvSpPr>
            <p:spPr>
              <a:xfrm>
                <a:off x="1401232" y="1377070"/>
                <a:ext cx="30213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 dirty="0" err="1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CyberMedia</a:t>
                </a:r>
                <a:r>
                  <a:rPr lang="en-US" sz="16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 is a Recognized</a:t>
                </a:r>
                <a:r>
                  <a:rPr lang="en-US" sz="1600" b="1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 Brand</a:t>
                </a:r>
                <a:endParaRPr lang="en-US"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605" name="Google Shape;605;g22ebb70a83a_0_0"/>
              <p:cNvSpPr/>
              <p:nvPr/>
            </p:nvSpPr>
            <p:spPr>
              <a:xfrm>
                <a:off x="1401233" y="1924594"/>
                <a:ext cx="3117823" cy="74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b="0" i="0" u="none" strike="noStrike" cap="none" dirty="0" err="1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CyberMedia</a:t>
                </a:r>
                <a:r>
                  <a:rPr lang="en-US" b="0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 known across the advertising community</a:t>
                </a:r>
                <a:endParaRPr lang="en-US" sz="16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</p:grpSp>
        <p:grpSp>
          <p:nvGrpSpPr>
            <p:cNvPr id="606" name="Google Shape;606;g22ebb70a83a_0_0"/>
            <p:cNvGrpSpPr/>
            <p:nvPr/>
          </p:nvGrpSpPr>
          <p:grpSpPr>
            <a:xfrm>
              <a:off x="484794" y="1533584"/>
              <a:ext cx="766800" cy="766800"/>
              <a:chOff x="504875" y="2025950"/>
              <a:chExt cx="766800" cy="766800"/>
            </a:xfrm>
          </p:grpSpPr>
          <p:sp>
            <p:nvSpPr>
              <p:cNvPr id="607" name="Google Shape;607;g22ebb70a83a_0_0"/>
              <p:cNvSpPr/>
              <p:nvPr/>
            </p:nvSpPr>
            <p:spPr>
              <a:xfrm>
                <a:off x="504875" y="2025950"/>
                <a:ext cx="766800" cy="766800"/>
              </a:xfrm>
              <a:prstGeom prst="ellipse">
                <a:avLst/>
              </a:prstGeom>
              <a:solidFill>
                <a:srgbClr val="53B7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endParaRPr>
              </a:p>
            </p:txBody>
          </p:sp>
          <p:pic>
            <p:nvPicPr>
              <p:cNvPr id="608" name="Google Shape;608;g22ebb70a83a_0_0" descr="Shape&#10;&#10;Description automatically generated with low confidenc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1414" y="2226388"/>
                <a:ext cx="416678" cy="4166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9" name="Google Shape;609;g22ebb70a83a_0_0"/>
          <p:cNvGrpSpPr/>
          <p:nvPr/>
        </p:nvGrpSpPr>
        <p:grpSpPr>
          <a:xfrm>
            <a:off x="484794" y="2872698"/>
            <a:ext cx="4037270" cy="927717"/>
            <a:chOff x="484794" y="2597878"/>
            <a:chExt cx="4037270" cy="927717"/>
          </a:xfrm>
        </p:grpSpPr>
        <p:grpSp>
          <p:nvGrpSpPr>
            <p:cNvPr id="610" name="Google Shape;610;g22ebb70a83a_0_0"/>
            <p:cNvGrpSpPr/>
            <p:nvPr/>
          </p:nvGrpSpPr>
          <p:grpSpPr>
            <a:xfrm>
              <a:off x="1350432" y="2597878"/>
              <a:ext cx="3171632" cy="927717"/>
              <a:chOff x="1350432" y="2597878"/>
              <a:chExt cx="3171632" cy="927717"/>
            </a:xfrm>
          </p:grpSpPr>
          <p:sp>
            <p:nvSpPr>
              <p:cNvPr id="611" name="Google Shape;611;g22ebb70a83a_0_0"/>
              <p:cNvSpPr/>
              <p:nvPr/>
            </p:nvSpPr>
            <p:spPr>
              <a:xfrm>
                <a:off x="1350432" y="2597878"/>
                <a:ext cx="3117823" cy="47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Programmatic Sweet-spot</a:t>
                </a:r>
                <a:endParaRPr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612" name="Google Shape;612;g22ebb70a83a_0_0"/>
              <p:cNvSpPr/>
              <p:nvPr/>
            </p:nvSpPr>
            <p:spPr>
              <a:xfrm>
                <a:off x="1350433" y="2949895"/>
                <a:ext cx="3171631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b="0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Our presence with advertisers and publishers offers multiple opportunity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in Programmatic. CMRSL tech to drive this growth</a:t>
                </a:r>
                <a:endParaRPr lang="en-US" sz="16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</p:grpSp>
        <p:grpSp>
          <p:nvGrpSpPr>
            <p:cNvPr id="613" name="Google Shape;613;g22ebb70a83a_0_0"/>
            <p:cNvGrpSpPr/>
            <p:nvPr/>
          </p:nvGrpSpPr>
          <p:grpSpPr>
            <a:xfrm>
              <a:off x="484794" y="2678375"/>
              <a:ext cx="766800" cy="766800"/>
              <a:chOff x="469900" y="3281518"/>
              <a:chExt cx="766800" cy="766800"/>
            </a:xfrm>
          </p:grpSpPr>
          <p:sp>
            <p:nvSpPr>
              <p:cNvPr id="614" name="Google Shape;614;g22ebb70a83a_0_0"/>
              <p:cNvSpPr/>
              <p:nvPr/>
            </p:nvSpPr>
            <p:spPr>
              <a:xfrm>
                <a:off x="469900" y="3281518"/>
                <a:ext cx="766800" cy="766800"/>
              </a:xfrm>
              <a:prstGeom prst="ellipse">
                <a:avLst/>
              </a:prstGeom>
              <a:solidFill>
                <a:srgbClr val="53B7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endParaRPr>
              </a:p>
            </p:txBody>
          </p:sp>
          <p:pic>
            <p:nvPicPr>
              <p:cNvPr id="615" name="Google Shape;615;g22ebb70a83a_0_0" descr="Shape&#10;&#10;Description automatically generated with low confidenc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01298" y="3412916"/>
                <a:ext cx="503958" cy="5039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7" name="Google Shape;617;g22ebb70a83a_0_0"/>
          <p:cNvGrpSpPr/>
          <p:nvPr/>
        </p:nvGrpSpPr>
        <p:grpSpPr>
          <a:xfrm>
            <a:off x="8282817" y="2821153"/>
            <a:ext cx="3245102" cy="1078881"/>
            <a:chOff x="1350432" y="3697450"/>
            <a:chExt cx="3245102" cy="1078881"/>
          </a:xfrm>
        </p:grpSpPr>
        <p:sp>
          <p:nvSpPr>
            <p:cNvPr id="618" name="Google Shape;618;g22ebb70a83a_0_0"/>
            <p:cNvSpPr/>
            <p:nvPr/>
          </p:nvSpPr>
          <p:spPr>
            <a:xfrm>
              <a:off x="1350432" y="3697450"/>
              <a:ext cx="2995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Machine Learning + AI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619" name="Google Shape;619;g22ebb70a83a_0_0"/>
            <p:cNvSpPr/>
            <p:nvPr/>
          </p:nvSpPr>
          <p:spPr>
            <a:xfrm>
              <a:off x="1350434" y="4009531"/>
              <a:ext cx="3245100" cy="76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Technology Driven marketing decisions. </a:t>
              </a:r>
              <a:r>
                <a:rPr lang="en-US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Managing data across 250 </a:t>
              </a:r>
              <a:r>
                <a:rPr lang="en-US" b="0" i="0" u="none" strike="noStrike" cap="none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mn</a:t>
              </a:r>
              <a:r>
                <a:rPr lang="en-US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+ users across many industries</a:t>
              </a:r>
              <a:endParaRPr lang="en-US" sz="16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621" name="Google Shape;621;g22ebb70a83a_0_0"/>
          <p:cNvSpPr/>
          <p:nvPr/>
        </p:nvSpPr>
        <p:spPr>
          <a:xfrm>
            <a:off x="7430258" y="4556219"/>
            <a:ext cx="766800" cy="766800"/>
          </a:xfrm>
          <a:prstGeom prst="ellipse">
            <a:avLst/>
          </a:prstGeom>
          <a:solidFill>
            <a:srgbClr val="53B7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grpSp>
        <p:nvGrpSpPr>
          <p:cNvPr id="623" name="Google Shape;623;g22ebb70a83a_0_0"/>
          <p:cNvGrpSpPr/>
          <p:nvPr/>
        </p:nvGrpSpPr>
        <p:grpSpPr>
          <a:xfrm>
            <a:off x="7434594" y="1333782"/>
            <a:ext cx="3815948" cy="1008614"/>
            <a:chOff x="484794" y="4836357"/>
            <a:chExt cx="3815948" cy="1008614"/>
          </a:xfrm>
        </p:grpSpPr>
        <p:grpSp>
          <p:nvGrpSpPr>
            <p:cNvPr id="624" name="Google Shape;624;g22ebb70a83a_0_0"/>
            <p:cNvGrpSpPr/>
            <p:nvPr/>
          </p:nvGrpSpPr>
          <p:grpSpPr>
            <a:xfrm>
              <a:off x="1282700" y="4836357"/>
              <a:ext cx="3018042" cy="1008614"/>
              <a:chOff x="1282700" y="4836357"/>
              <a:chExt cx="3018042" cy="1008614"/>
            </a:xfrm>
          </p:grpSpPr>
          <p:sp>
            <p:nvSpPr>
              <p:cNvPr id="625" name="Google Shape;625;g22ebb70a83a_0_0"/>
              <p:cNvSpPr/>
              <p:nvPr/>
            </p:nvSpPr>
            <p:spPr>
              <a:xfrm>
                <a:off x="1282700" y="4836357"/>
                <a:ext cx="275529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Internation</a:t>
                </a:r>
                <a:r>
                  <a:rPr lang="en-US" sz="16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al Focus</a:t>
                </a:r>
                <a:endParaRPr lang="en-US"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626" name="Google Shape;626;g22ebb70a83a_0_0"/>
              <p:cNvSpPr/>
              <p:nvPr/>
            </p:nvSpPr>
            <p:spPr>
              <a:xfrm>
                <a:off x="1308100" y="5223371"/>
                <a:ext cx="2992642" cy="62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b="0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Presence across International Markets out of Singapore</a:t>
                </a:r>
                <a:endParaRPr sz="16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</p:grpSp>
        <p:grpSp>
          <p:nvGrpSpPr>
            <p:cNvPr id="627" name="Google Shape;627;g22ebb70a83a_0_0"/>
            <p:cNvGrpSpPr/>
            <p:nvPr/>
          </p:nvGrpSpPr>
          <p:grpSpPr>
            <a:xfrm>
              <a:off x="484794" y="5055634"/>
              <a:ext cx="766800" cy="766800"/>
              <a:chOff x="492736" y="5407324"/>
              <a:chExt cx="766800" cy="766800"/>
            </a:xfrm>
          </p:grpSpPr>
          <p:sp>
            <p:nvSpPr>
              <p:cNvPr id="628" name="Google Shape;628;g22ebb70a83a_0_0"/>
              <p:cNvSpPr/>
              <p:nvPr/>
            </p:nvSpPr>
            <p:spPr>
              <a:xfrm>
                <a:off x="492736" y="5407324"/>
                <a:ext cx="766800" cy="766800"/>
              </a:xfrm>
              <a:prstGeom prst="ellipse">
                <a:avLst/>
              </a:prstGeom>
              <a:solidFill>
                <a:srgbClr val="53B7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endParaRPr>
              </a:p>
            </p:txBody>
          </p:sp>
          <p:pic>
            <p:nvPicPr>
              <p:cNvPr id="629" name="Google Shape;629;g22ebb70a83a_0_0" descr="Shape&#10;&#10;Description automatically generated with low confidenc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6088" y="5590676"/>
                <a:ext cx="400050" cy="400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1" name="Google Shape;631;g22ebb70a83a_0_0"/>
          <p:cNvGrpSpPr/>
          <p:nvPr/>
        </p:nvGrpSpPr>
        <p:grpSpPr>
          <a:xfrm>
            <a:off x="8336898" y="4451003"/>
            <a:ext cx="3003978" cy="958407"/>
            <a:chOff x="8336898" y="4204821"/>
            <a:chExt cx="3003978" cy="958407"/>
          </a:xfrm>
        </p:grpSpPr>
        <p:sp>
          <p:nvSpPr>
            <p:cNvPr id="632" name="Google Shape;632;g22ebb70a83a_0_0"/>
            <p:cNvSpPr/>
            <p:nvPr/>
          </p:nvSpPr>
          <p:spPr>
            <a:xfrm>
              <a:off x="8336899" y="4204821"/>
              <a:ext cx="22713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CMGalaxy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 SaaS</a:t>
              </a:r>
              <a:endParaRPr sz="14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633" name="Google Shape;633;g22ebb70a83a_0_0"/>
            <p:cNvSpPr/>
            <p:nvPr/>
          </p:nvSpPr>
          <p:spPr>
            <a:xfrm>
              <a:off x="8336898" y="4568328"/>
              <a:ext cx="3003978" cy="5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SaaS offerings to Brands gaining strong interest</a:t>
              </a:r>
              <a:endParaRPr sz="1600" b="0" i="0" u="none" strike="noStrike" cap="none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34" name="Google Shape;634;g22ebb70a83a_0_0"/>
          <p:cNvGrpSpPr/>
          <p:nvPr/>
        </p:nvGrpSpPr>
        <p:grpSpPr>
          <a:xfrm>
            <a:off x="7430281" y="2976061"/>
            <a:ext cx="766800" cy="766800"/>
            <a:chOff x="7172491" y="4372579"/>
            <a:chExt cx="766800" cy="766800"/>
          </a:xfrm>
        </p:grpSpPr>
        <p:sp>
          <p:nvSpPr>
            <p:cNvPr id="635" name="Google Shape;635;g22ebb70a83a_0_0"/>
            <p:cNvSpPr/>
            <p:nvPr/>
          </p:nvSpPr>
          <p:spPr>
            <a:xfrm>
              <a:off x="7172491" y="4372579"/>
              <a:ext cx="766800" cy="766800"/>
            </a:xfrm>
            <a:prstGeom prst="ellipse">
              <a:avLst/>
            </a:prstGeom>
            <a:solidFill>
              <a:srgbClr val="53B7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pic>
          <p:nvPicPr>
            <p:cNvPr id="636" name="Google Shape;636;g22ebb70a83a_0_0" descr="Sh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36114" y="4536202"/>
              <a:ext cx="439508" cy="4395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g22ebb70a83a_0_0"/>
          <p:cNvGrpSpPr/>
          <p:nvPr/>
        </p:nvGrpSpPr>
        <p:grpSpPr>
          <a:xfrm>
            <a:off x="473864" y="4368299"/>
            <a:ext cx="4287489" cy="1117607"/>
            <a:chOff x="7434609" y="3072403"/>
            <a:chExt cx="4287489" cy="1117607"/>
          </a:xfrm>
        </p:grpSpPr>
        <p:grpSp>
          <p:nvGrpSpPr>
            <p:cNvPr id="638" name="Google Shape;638;g22ebb70a83a_0_0"/>
            <p:cNvGrpSpPr/>
            <p:nvPr/>
          </p:nvGrpSpPr>
          <p:grpSpPr>
            <a:xfrm>
              <a:off x="8336897" y="3072403"/>
              <a:ext cx="3385201" cy="1117607"/>
              <a:chOff x="8336897" y="3072403"/>
              <a:chExt cx="3385201" cy="1117607"/>
            </a:xfrm>
          </p:grpSpPr>
          <p:sp>
            <p:nvSpPr>
              <p:cNvPr id="639" name="Google Shape;639;g22ebb70a83a_0_0"/>
              <p:cNvSpPr/>
              <p:nvPr/>
            </p:nvSpPr>
            <p:spPr>
              <a:xfrm>
                <a:off x="8336898" y="3072403"/>
                <a:ext cx="33852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Data Fueled Growth </a:t>
                </a:r>
                <a:endParaRPr lang="en-US" sz="14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640" name="Google Shape;640;g22ebb70a83a_0_0"/>
              <p:cNvSpPr/>
              <p:nvPr/>
            </p:nvSpPr>
            <p:spPr>
              <a:xfrm>
                <a:off x="8336897" y="3423210"/>
                <a:ext cx="3046380" cy="7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n-US" b="0" i="0" u="none" strike="noStrike" cap="none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Strong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Track Record and Expertise in Data Analytics and Market Insights &amp; Research</a:t>
                </a:r>
                <a:endParaRPr lang="en-US" sz="1600" b="0" i="0" u="none" strike="noStrike" cap="none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</p:grpSp>
        <p:grpSp>
          <p:nvGrpSpPr>
            <p:cNvPr id="641" name="Google Shape;641;g22ebb70a83a_0_0"/>
            <p:cNvGrpSpPr/>
            <p:nvPr/>
          </p:nvGrpSpPr>
          <p:grpSpPr>
            <a:xfrm>
              <a:off x="7434609" y="3261833"/>
              <a:ext cx="766800" cy="766800"/>
              <a:chOff x="7510078" y="3261833"/>
              <a:chExt cx="766800" cy="766800"/>
            </a:xfrm>
          </p:grpSpPr>
          <p:sp>
            <p:nvSpPr>
              <p:cNvPr id="642" name="Google Shape;642;g22ebb70a83a_0_0"/>
              <p:cNvSpPr/>
              <p:nvPr/>
            </p:nvSpPr>
            <p:spPr>
              <a:xfrm>
                <a:off x="7510078" y="3261833"/>
                <a:ext cx="766800" cy="766800"/>
              </a:xfrm>
              <a:prstGeom prst="ellipse">
                <a:avLst/>
              </a:prstGeom>
              <a:solidFill>
                <a:srgbClr val="53B7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endParaRPr>
              </a:p>
            </p:txBody>
          </p:sp>
          <p:pic>
            <p:nvPicPr>
              <p:cNvPr id="643" name="Google Shape;643;g22ebb70a83a_0_0" descr="Shape&#10;&#10;Description automatically generated with low confidence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68909" y="3420664"/>
                <a:ext cx="449092" cy="4490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44" name="Google Shape;644;g22ebb70a83a_0_0"/>
          <p:cNvSpPr/>
          <p:nvPr/>
        </p:nvSpPr>
        <p:spPr>
          <a:xfrm>
            <a:off x="4468257" y="1484095"/>
            <a:ext cx="278400" cy="37923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645" name="Google Shape;645;g22ebb70a83a_0_0"/>
          <p:cNvSpPr/>
          <p:nvPr/>
        </p:nvSpPr>
        <p:spPr>
          <a:xfrm flipH="1">
            <a:off x="6830095" y="1484095"/>
            <a:ext cx="278400" cy="37923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46" name="Google Shape;646;g22ebb70a83a_0_0"/>
          <p:cNvGrpSpPr/>
          <p:nvPr/>
        </p:nvGrpSpPr>
        <p:grpSpPr>
          <a:xfrm>
            <a:off x="283364" y="6424613"/>
            <a:ext cx="11685936" cy="288461"/>
            <a:chOff x="283364" y="6424613"/>
            <a:chExt cx="11685936" cy="288461"/>
          </a:xfrm>
        </p:grpSpPr>
        <p:grpSp>
          <p:nvGrpSpPr>
            <p:cNvPr id="647" name="Google Shape;647;g22ebb70a83a_0_0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648" name="Google Shape;648;g22ebb70a83a_0_0"/>
              <p:cNvGrpSpPr/>
              <p:nvPr/>
            </p:nvGrpSpPr>
            <p:grpSpPr>
              <a:xfrm>
                <a:off x="11250542" y="6424613"/>
                <a:ext cx="285900" cy="285900"/>
                <a:chOff x="11415221" y="6163860"/>
                <a:chExt cx="285900" cy="285900"/>
              </a:xfrm>
            </p:grpSpPr>
            <p:sp>
              <p:nvSpPr>
                <p:cNvPr id="649" name="Google Shape;649;g22ebb70a83a_0_0"/>
                <p:cNvSpPr/>
                <p:nvPr/>
              </p:nvSpPr>
              <p:spPr>
                <a:xfrm>
                  <a:off x="11415221" y="6163860"/>
                  <a:ext cx="285900" cy="2859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50" name="Google Shape;650;g22ebb70a83a_0_0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651" name="Google Shape;651;g22ebb70a83a_0_0"/>
              <p:cNvCxnSpPr/>
              <p:nvPr/>
            </p:nvCxnSpPr>
            <p:spPr>
              <a:xfrm>
                <a:off x="2114550" y="6567623"/>
                <a:ext cx="9003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52" name="Google Shape;652;g22ebb70a83a_0_0"/>
              <p:cNvGrpSpPr/>
              <p:nvPr/>
            </p:nvGrpSpPr>
            <p:grpSpPr>
              <a:xfrm rot="10800000">
                <a:off x="11683400" y="6424734"/>
                <a:ext cx="285900" cy="285900"/>
                <a:chOff x="11123670" y="6163860"/>
                <a:chExt cx="285900" cy="285900"/>
              </a:xfrm>
            </p:grpSpPr>
            <p:sp>
              <p:nvSpPr>
                <p:cNvPr id="653" name="Google Shape;653;g22ebb70a83a_0_0"/>
                <p:cNvSpPr/>
                <p:nvPr/>
              </p:nvSpPr>
              <p:spPr>
                <a:xfrm>
                  <a:off x="11123670" y="6163860"/>
                  <a:ext cx="285900" cy="2859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54" name="Google Shape;654;g22ebb70a83a_0_0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655" name="Google Shape;655;g22ebb70a83a_0_0"/>
            <p:cNvSpPr/>
            <p:nvPr/>
          </p:nvSpPr>
          <p:spPr>
            <a:xfrm>
              <a:off x="283364" y="6526701"/>
              <a:ext cx="607800" cy="81900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656" name="Google Shape;656;g22ebb70a83a_0_0"/>
            <p:cNvSpPr txBox="1"/>
            <p:nvPr/>
          </p:nvSpPr>
          <p:spPr>
            <a:xfrm>
              <a:off x="891172" y="6459274"/>
              <a:ext cx="21981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pic>
        <p:nvPicPr>
          <p:cNvPr id="2" name="Google Shape;94;p1">
            <a:extLst>
              <a:ext uri="{FF2B5EF4-FFF2-40B4-BE49-F238E27FC236}">
                <a16:creationId xmlns:a16="http://schemas.microsoft.com/office/drawing/2014/main" id="{22922F4C-AAA9-8CE9-5061-A5500ED9D66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68454"/>
          <a:stretch/>
        </p:blipFill>
        <p:spPr>
          <a:xfrm>
            <a:off x="4848178" y="2570991"/>
            <a:ext cx="1800002" cy="12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8EC4AF-DFF4-6730-9FA5-C11B30F9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64" y="472900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23189b7be17_0_24"/>
          <p:cNvSpPr txBox="1">
            <a:spLocks noGrp="1"/>
          </p:cNvSpPr>
          <p:nvPr>
            <p:ph type="title"/>
          </p:nvPr>
        </p:nvSpPr>
        <p:spPr>
          <a:xfrm>
            <a:off x="515912" y="97823"/>
            <a:ext cx="10515600" cy="11481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Tenets for Future Growth</a:t>
            </a:r>
            <a:endParaRPr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37" name="Google Shape;1137;g23189b7be17_0_24"/>
          <p:cNvSpPr txBox="1">
            <a:spLocks noGrp="1"/>
          </p:cNvSpPr>
          <p:nvPr>
            <p:ph type="body" idx="1"/>
          </p:nvPr>
        </p:nvSpPr>
        <p:spPr>
          <a:xfrm>
            <a:off x="542294" y="1227060"/>
            <a:ext cx="1020613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First party data</a:t>
            </a:r>
            <a:r>
              <a:rPr lang="en-US" sz="2000" dirty="0">
                <a:solidFill>
                  <a:srgbClr val="404040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2000" dirty="0"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Valuable insights directly from our own customers, driving personalized experiences and informed decision-making</a:t>
            </a:r>
            <a:endParaRPr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highlight>
                  <a:schemeClr val="lt1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AI automation </a:t>
            </a:r>
            <a:r>
              <a:rPr lang="en-US" sz="2000" dirty="0">
                <a:highlight>
                  <a:schemeClr val="lt1"/>
                </a:highlight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in </a:t>
            </a:r>
            <a:r>
              <a:rPr lang="en-US" sz="2000" dirty="0" err="1">
                <a:highlight>
                  <a:schemeClr val="lt1"/>
                </a:highlight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MarTech</a:t>
            </a:r>
            <a:r>
              <a:rPr lang="en-US" sz="2000" dirty="0">
                <a:highlight>
                  <a:schemeClr val="lt1"/>
                </a:highlight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streamlines processes, increases automation, and improves the efficiency and effectiveness of online advertising</a:t>
            </a:r>
            <a:endParaRPr sz="2000" dirty="0">
              <a:highlight>
                <a:schemeClr val="lt1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Establish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Global Partnerships </a:t>
            </a:r>
            <a:b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that help scale up business</a:t>
            </a: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04040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Create </a:t>
            </a:r>
            <a:r>
              <a:rPr lang="en-US" sz="2000" b="1" dirty="0">
                <a:solidFill>
                  <a:srgbClr val="404040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digital arbitrage opportunities</a:t>
            </a:r>
            <a:br>
              <a:rPr lang="en-US" sz="2000" dirty="0">
                <a:solidFill>
                  <a:srgbClr val="404040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000" dirty="0">
                <a:solidFill>
                  <a:srgbClr val="404040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that can be managed at scale</a:t>
            </a:r>
            <a:endParaRPr sz="2000" dirty="0">
              <a:solidFill>
                <a:srgbClr val="404040"/>
              </a:solidFill>
              <a:highlight>
                <a:srgbClr val="FFFFFF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139" name="Google Shape;1139;g23189b7be17_0_24"/>
          <p:cNvGrpSpPr/>
          <p:nvPr/>
        </p:nvGrpSpPr>
        <p:grpSpPr>
          <a:xfrm>
            <a:off x="283364" y="6424613"/>
            <a:ext cx="11685936" cy="288461"/>
            <a:chOff x="283364" y="6424613"/>
            <a:chExt cx="11685936" cy="288461"/>
          </a:xfrm>
        </p:grpSpPr>
        <p:grpSp>
          <p:nvGrpSpPr>
            <p:cNvPr id="1140" name="Google Shape;1140;g23189b7be17_0_24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1141" name="Google Shape;1141;g23189b7be17_0_24"/>
              <p:cNvGrpSpPr/>
              <p:nvPr/>
            </p:nvGrpSpPr>
            <p:grpSpPr>
              <a:xfrm>
                <a:off x="11250542" y="6424613"/>
                <a:ext cx="285900" cy="285900"/>
                <a:chOff x="11415221" y="6163860"/>
                <a:chExt cx="285900" cy="285900"/>
              </a:xfrm>
            </p:grpSpPr>
            <p:sp>
              <p:nvSpPr>
                <p:cNvPr id="1142" name="Google Shape;1142;g23189b7be17_0_24"/>
                <p:cNvSpPr/>
                <p:nvPr/>
              </p:nvSpPr>
              <p:spPr>
                <a:xfrm>
                  <a:off x="11415221" y="6163860"/>
                  <a:ext cx="285900" cy="2859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1143" name="Google Shape;1143;g23189b7be17_0_2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1144" name="Google Shape;1144;g23189b7be17_0_24"/>
              <p:cNvCxnSpPr/>
              <p:nvPr/>
            </p:nvCxnSpPr>
            <p:spPr>
              <a:xfrm>
                <a:off x="2114550" y="6567623"/>
                <a:ext cx="9003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145" name="Google Shape;1145;g23189b7be17_0_24"/>
              <p:cNvGrpSpPr/>
              <p:nvPr/>
            </p:nvGrpSpPr>
            <p:grpSpPr>
              <a:xfrm rot="10800000">
                <a:off x="11683400" y="6424734"/>
                <a:ext cx="285900" cy="285900"/>
                <a:chOff x="11123670" y="6163860"/>
                <a:chExt cx="285900" cy="285900"/>
              </a:xfrm>
            </p:grpSpPr>
            <p:sp>
              <p:nvSpPr>
                <p:cNvPr id="1146" name="Google Shape;1146;g23189b7be17_0_24"/>
                <p:cNvSpPr/>
                <p:nvPr/>
              </p:nvSpPr>
              <p:spPr>
                <a:xfrm>
                  <a:off x="11123670" y="6163860"/>
                  <a:ext cx="285900" cy="2859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1147" name="Google Shape;1147;g23189b7be17_0_2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148" name="Google Shape;1148;g23189b7be17_0_24"/>
            <p:cNvSpPr/>
            <p:nvPr/>
          </p:nvSpPr>
          <p:spPr>
            <a:xfrm>
              <a:off x="283364" y="6526701"/>
              <a:ext cx="607800" cy="81900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149" name="Google Shape;1149;g23189b7be17_0_24"/>
            <p:cNvSpPr txBox="1"/>
            <p:nvPr/>
          </p:nvSpPr>
          <p:spPr>
            <a:xfrm>
              <a:off x="891172" y="6459274"/>
              <a:ext cx="21981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pic>
        <p:nvPicPr>
          <p:cNvPr id="1151" name="Google Shape;1151;g23189b7be17_0_24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738" y="1468438"/>
            <a:ext cx="215522" cy="21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23189b7be17_0_24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738" y="2278695"/>
            <a:ext cx="215522" cy="21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23189b7be17_0_24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738" y="3113928"/>
            <a:ext cx="215522" cy="215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05;p14">
            <a:extLst>
              <a:ext uri="{FF2B5EF4-FFF2-40B4-BE49-F238E27FC236}">
                <a16:creationId xmlns:a16="http://schemas.microsoft.com/office/drawing/2014/main" id="{9F2BD20E-AF4D-3F43-699B-D5973EC3048C}"/>
              </a:ext>
            </a:extLst>
          </p:cNvPr>
          <p:cNvSpPr/>
          <p:nvPr/>
        </p:nvSpPr>
        <p:spPr>
          <a:xfrm rot="10800000" flipH="1">
            <a:off x="645575" y="981991"/>
            <a:ext cx="594300" cy="45600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5" name="Picture 4" descr="`A computer with colorful screen">
            <a:extLst>
              <a:ext uri="{FF2B5EF4-FFF2-40B4-BE49-F238E27FC236}">
                <a16:creationId xmlns:a16="http://schemas.microsoft.com/office/drawing/2014/main" id="{DF446CD0-2E3E-F404-BA15-5DF05500D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207" y="3121423"/>
            <a:ext cx="5656287" cy="3736565"/>
          </a:xfrm>
          <a:prstGeom prst="rect">
            <a:avLst/>
          </a:prstGeom>
        </p:spPr>
      </p:pic>
      <p:pic>
        <p:nvPicPr>
          <p:cNvPr id="6" name="Google Shape;1153;g23189b7be17_0_24" descr="A picture containing icon&#10;&#10;Description automatically generated">
            <a:extLst>
              <a:ext uri="{FF2B5EF4-FFF2-40B4-BE49-F238E27FC236}">
                <a16:creationId xmlns:a16="http://schemas.microsoft.com/office/drawing/2014/main" id="{C9FDDDD1-D725-96D9-4B75-F9049DFDC1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33" y="3925889"/>
            <a:ext cx="215522" cy="21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4"/>
          <p:cNvSpPr/>
          <p:nvPr/>
        </p:nvSpPr>
        <p:spPr>
          <a:xfrm>
            <a:off x="468471" y="568381"/>
            <a:ext cx="9177000" cy="52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Our Technology Philosophy</a:t>
            </a:r>
            <a:endParaRPr sz="32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688" name="Google Shape;688;p14"/>
          <p:cNvSpPr/>
          <p:nvPr/>
        </p:nvSpPr>
        <p:spPr>
          <a:xfrm>
            <a:off x="544670" y="3656749"/>
            <a:ext cx="103611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CMRSL products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simplifies marketing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for brands &amp; publishers</a:t>
            </a:r>
            <a:endParaRPr sz="16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Our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modern, scalable marketing solutions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are aligned directly with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customer success</a:t>
            </a:r>
            <a:endParaRPr sz="16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689" name="Google Shape;6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048" y="4879299"/>
            <a:ext cx="2395628" cy="9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90" name="Google Shape;690;p14"/>
          <p:cNvPicPr preferRelativeResize="0"/>
          <p:nvPr/>
        </p:nvPicPr>
        <p:blipFill rotWithShape="1">
          <a:blip r:embed="rId4">
            <a:alphaModFix/>
          </a:blip>
          <a:srcRect b="20422"/>
          <a:stretch/>
        </p:blipFill>
        <p:spPr>
          <a:xfrm>
            <a:off x="623620" y="5010854"/>
            <a:ext cx="2651727" cy="74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1" name="Google Shape;691;p14"/>
          <p:cNvGrpSpPr/>
          <p:nvPr/>
        </p:nvGrpSpPr>
        <p:grpSpPr>
          <a:xfrm>
            <a:off x="283364" y="6424613"/>
            <a:ext cx="11685936" cy="288536"/>
            <a:chOff x="283364" y="6424613"/>
            <a:chExt cx="11685936" cy="288536"/>
          </a:xfrm>
        </p:grpSpPr>
        <p:grpSp>
          <p:nvGrpSpPr>
            <p:cNvPr id="692" name="Google Shape;692;p14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693" name="Google Shape;693;p14"/>
              <p:cNvGrpSpPr/>
              <p:nvPr/>
            </p:nvGrpSpPr>
            <p:grpSpPr>
              <a:xfrm>
                <a:off x="11250542" y="6424613"/>
                <a:ext cx="286021" cy="286021"/>
                <a:chOff x="11415221" y="6163860"/>
                <a:chExt cx="286021" cy="286021"/>
              </a:xfrm>
            </p:grpSpPr>
            <p:sp>
              <p:nvSpPr>
                <p:cNvPr id="694" name="Google Shape;694;p14"/>
                <p:cNvSpPr/>
                <p:nvPr/>
              </p:nvSpPr>
              <p:spPr>
                <a:xfrm>
                  <a:off x="11415221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95" name="Google Shape;695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696" name="Google Shape;696;p14"/>
              <p:cNvCxnSpPr/>
              <p:nvPr/>
            </p:nvCxnSpPr>
            <p:spPr>
              <a:xfrm>
                <a:off x="2114550" y="6567623"/>
                <a:ext cx="90029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97" name="Google Shape;697;p14"/>
              <p:cNvGrpSpPr/>
              <p:nvPr/>
            </p:nvGrpSpPr>
            <p:grpSpPr>
              <a:xfrm rot="10800000">
                <a:off x="11683279" y="6424613"/>
                <a:ext cx="286021" cy="286021"/>
                <a:chOff x="11123670" y="6163860"/>
                <a:chExt cx="286021" cy="286021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11123670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699" name="Google Shape;699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700" name="Google Shape;700;p14"/>
            <p:cNvSpPr/>
            <p:nvPr/>
          </p:nvSpPr>
          <p:spPr>
            <a:xfrm>
              <a:off x="283364" y="6526701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701" name="Google Shape;701;p14"/>
            <p:cNvSpPr txBox="1"/>
            <p:nvPr/>
          </p:nvSpPr>
          <p:spPr>
            <a:xfrm>
              <a:off x="891172" y="6459274"/>
              <a:ext cx="2198038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sp>
        <p:nvSpPr>
          <p:cNvPr id="703" name="Google Shape;703;p14"/>
          <p:cNvSpPr/>
          <p:nvPr/>
        </p:nvSpPr>
        <p:spPr>
          <a:xfrm>
            <a:off x="1048333" y="1443120"/>
            <a:ext cx="5617800" cy="186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Meaningful Marketing</a:t>
            </a:r>
            <a:endParaRPr sz="24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Accurate Marketing</a:t>
            </a:r>
            <a:endParaRPr sz="24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Automated Marketing</a:t>
            </a:r>
            <a:endParaRPr sz="2400" b="0" i="0" u="none" strike="noStrike" cap="none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704" name="Google Shape;704;p14" descr="C:\Users\Admin\Desktop\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8671" y="5099209"/>
            <a:ext cx="2713389" cy="71765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4"/>
          <p:cNvSpPr/>
          <p:nvPr/>
        </p:nvSpPr>
        <p:spPr>
          <a:xfrm rot="10800000" flipH="1">
            <a:off x="585615" y="1199346"/>
            <a:ext cx="594300" cy="45600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706" name="Google Shape;70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80" y="1819500"/>
            <a:ext cx="207591" cy="2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80" y="2361711"/>
            <a:ext cx="207591" cy="2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80" y="2930249"/>
            <a:ext cx="207591" cy="207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9" name="Google Shape;709;p14"/>
          <p:cNvCxnSpPr/>
          <p:nvPr/>
        </p:nvCxnSpPr>
        <p:spPr>
          <a:xfrm>
            <a:off x="2846288" y="3698514"/>
            <a:ext cx="0" cy="37266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14"/>
          <p:cNvCxnSpPr/>
          <p:nvPr/>
        </p:nvCxnSpPr>
        <p:spPr>
          <a:xfrm>
            <a:off x="5513288" y="3698514"/>
            <a:ext cx="0" cy="37266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F98788-B992-8F92-B24F-9AF21824A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1"/>
          <a:stretch/>
        </p:blipFill>
        <p:spPr bwMode="auto">
          <a:xfrm>
            <a:off x="6594920" y="5081440"/>
            <a:ext cx="1956357" cy="7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61"/>
          <p:cNvSpPr/>
          <p:nvPr/>
        </p:nvSpPr>
        <p:spPr>
          <a:xfrm>
            <a:off x="3956629" y="288143"/>
            <a:ext cx="3791420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Key Clients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8" name="Google Shape;1218;p61"/>
          <p:cNvPicPr preferRelativeResize="0"/>
          <p:nvPr/>
        </p:nvPicPr>
        <p:blipFill rotWithShape="1">
          <a:blip r:embed="rId3">
            <a:alphaModFix/>
          </a:blip>
          <a:srcRect t="22498" b="22497"/>
          <a:stretch/>
        </p:blipFill>
        <p:spPr>
          <a:xfrm>
            <a:off x="4991460" y="2594159"/>
            <a:ext cx="1727200" cy="58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1" descr="D:\Shakeel Rajput\Dhaval Sir\Cyber Media PPT\PPT MY\OLD\Export Data\All Logos\google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28" y="997819"/>
            <a:ext cx="2131484" cy="108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4201" y="1337962"/>
            <a:ext cx="1524000" cy="5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61"/>
          <p:cNvPicPr preferRelativeResize="0"/>
          <p:nvPr/>
        </p:nvPicPr>
        <p:blipFill rotWithShape="1">
          <a:blip r:embed="rId6">
            <a:alphaModFix/>
          </a:blip>
          <a:srcRect t="17786" b="17786"/>
          <a:stretch/>
        </p:blipFill>
        <p:spPr>
          <a:xfrm>
            <a:off x="7509092" y="2537009"/>
            <a:ext cx="1725084" cy="64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61" descr="image-logo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2003" y="3923533"/>
            <a:ext cx="1667933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61" descr="http://academictimes.in/wp-content/uploads/2012/07/Apeejay-Stya-University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49725" y="2383326"/>
            <a:ext cx="894525" cy="89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0" name="Google Shape;1230;p61"/>
          <p:cNvGrpSpPr/>
          <p:nvPr/>
        </p:nvGrpSpPr>
        <p:grpSpPr>
          <a:xfrm>
            <a:off x="2451808" y="1288600"/>
            <a:ext cx="7013577" cy="4742747"/>
            <a:chOff x="2451808" y="1464401"/>
            <a:chExt cx="7013577" cy="4566946"/>
          </a:xfrm>
        </p:grpSpPr>
        <p:cxnSp>
          <p:nvCxnSpPr>
            <p:cNvPr id="1231" name="Google Shape;1231;p61"/>
            <p:cNvCxnSpPr/>
            <p:nvPr/>
          </p:nvCxnSpPr>
          <p:spPr>
            <a:xfrm>
              <a:off x="7127526" y="1464401"/>
              <a:ext cx="0" cy="4566946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61"/>
            <p:cNvCxnSpPr/>
            <p:nvPr/>
          </p:nvCxnSpPr>
          <p:spPr>
            <a:xfrm>
              <a:off x="9465385" y="1464401"/>
              <a:ext cx="0" cy="4566946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61"/>
            <p:cNvCxnSpPr/>
            <p:nvPr/>
          </p:nvCxnSpPr>
          <p:spPr>
            <a:xfrm>
              <a:off x="4789667" y="1464401"/>
              <a:ext cx="0" cy="4566946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61"/>
            <p:cNvCxnSpPr/>
            <p:nvPr/>
          </p:nvCxnSpPr>
          <p:spPr>
            <a:xfrm>
              <a:off x="2451808" y="1464401"/>
              <a:ext cx="0" cy="4566946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35" name="Google Shape;1235;p61"/>
          <p:cNvGrpSpPr/>
          <p:nvPr/>
        </p:nvGrpSpPr>
        <p:grpSpPr>
          <a:xfrm>
            <a:off x="300228" y="2180496"/>
            <a:ext cx="11325607" cy="2644389"/>
            <a:chOff x="300228" y="2180496"/>
            <a:chExt cx="11064155" cy="2644389"/>
          </a:xfrm>
        </p:grpSpPr>
        <p:cxnSp>
          <p:nvCxnSpPr>
            <p:cNvPr id="1236" name="Google Shape;1236;p61"/>
            <p:cNvCxnSpPr/>
            <p:nvPr/>
          </p:nvCxnSpPr>
          <p:spPr>
            <a:xfrm>
              <a:off x="300228" y="2180496"/>
              <a:ext cx="11064155" cy="0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7" name="Google Shape;1237;p61"/>
            <p:cNvCxnSpPr/>
            <p:nvPr/>
          </p:nvCxnSpPr>
          <p:spPr>
            <a:xfrm>
              <a:off x="300228" y="3497666"/>
              <a:ext cx="11064155" cy="0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8" name="Google Shape;1238;p61"/>
            <p:cNvCxnSpPr/>
            <p:nvPr/>
          </p:nvCxnSpPr>
          <p:spPr>
            <a:xfrm>
              <a:off x="300228" y="4824885"/>
              <a:ext cx="11064155" cy="0"/>
            </a:xfrm>
            <a:prstGeom prst="straightConnector1">
              <a:avLst/>
            </a:prstGeom>
            <a:noFill/>
            <a:ln w="9525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39" name="Google Shape;1239;p61"/>
          <p:cNvSpPr/>
          <p:nvPr/>
        </p:nvSpPr>
        <p:spPr>
          <a:xfrm rot="10800000" flipH="1">
            <a:off x="5555254" y="955610"/>
            <a:ext cx="594170" cy="45719"/>
          </a:xfrm>
          <a:prstGeom prst="roundRect">
            <a:avLst>
              <a:gd name="adj" fmla="val 50000"/>
            </a:avLst>
          </a:prstGeom>
          <a:solidFill>
            <a:srgbClr val="4EB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2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0" name="Google Shape;1240;p61"/>
          <p:cNvGrpSpPr/>
          <p:nvPr/>
        </p:nvGrpSpPr>
        <p:grpSpPr>
          <a:xfrm>
            <a:off x="2112842" y="1901938"/>
            <a:ext cx="7577898" cy="568022"/>
            <a:chOff x="2162294" y="1901938"/>
            <a:chExt cx="7577898" cy="568022"/>
          </a:xfrm>
        </p:grpSpPr>
        <p:sp>
          <p:nvSpPr>
            <p:cNvPr id="1241" name="Google Shape;1241;p61"/>
            <p:cNvSpPr/>
            <p:nvPr/>
          </p:nvSpPr>
          <p:spPr>
            <a:xfrm>
              <a:off x="2162294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1"/>
            <p:cNvSpPr/>
            <p:nvPr/>
          </p:nvSpPr>
          <p:spPr>
            <a:xfrm>
              <a:off x="4492582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6822568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9146022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1"/>
          <p:cNvGrpSpPr/>
          <p:nvPr/>
        </p:nvGrpSpPr>
        <p:grpSpPr>
          <a:xfrm>
            <a:off x="2112842" y="3243078"/>
            <a:ext cx="7577898" cy="568022"/>
            <a:chOff x="2162294" y="1901938"/>
            <a:chExt cx="7577898" cy="568022"/>
          </a:xfrm>
        </p:grpSpPr>
        <p:sp>
          <p:nvSpPr>
            <p:cNvPr id="1246" name="Google Shape;1246;p61"/>
            <p:cNvSpPr/>
            <p:nvPr/>
          </p:nvSpPr>
          <p:spPr>
            <a:xfrm>
              <a:off x="2162294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1"/>
            <p:cNvSpPr/>
            <p:nvPr/>
          </p:nvSpPr>
          <p:spPr>
            <a:xfrm>
              <a:off x="4492582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1"/>
            <p:cNvSpPr/>
            <p:nvPr/>
          </p:nvSpPr>
          <p:spPr>
            <a:xfrm>
              <a:off x="6822568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1"/>
            <p:cNvSpPr/>
            <p:nvPr/>
          </p:nvSpPr>
          <p:spPr>
            <a:xfrm>
              <a:off x="9146022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61"/>
          <p:cNvGrpSpPr/>
          <p:nvPr/>
        </p:nvGrpSpPr>
        <p:grpSpPr>
          <a:xfrm>
            <a:off x="2112842" y="4584218"/>
            <a:ext cx="7577898" cy="568022"/>
            <a:chOff x="2162294" y="1901938"/>
            <a:chExt cx="7577898" cy="568022"/>
          </a:xfrm>
        </p:grpSpPr>
        <p:sp>
          <p:nvSpPr>
            <p:cNvPr id="1251" name="Google Shape;1251;p61"/>
            <p:cNvSpPr/>
            <p:nvPr/>
          </p:nvSpPr>
          <p:spPr>
            <a:xfrm>
              <a:off x="2162294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1"/>
            <p:cNvSpPr/>
            <p:nvPr/>
          </p:nvSpPr>
          <p:spPr>
            <a:xfrm>
              <a:off x="4492582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1"/>
            <p:cNvSpPr/>
            <p:nvPr/>
          </p:nvSpPr>
          <p:spPr>
            <a:xfrm>
              <a:off x="6822568" y="1920170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1"/>
            <p:cNvSpPr/>
            <p:nvPr/>
          </p:nvSpPr>
          <p:spPr>
            <a:xfrm>
              <a:off x="9146022" y="1901938"/>
              <a:ext cx="594170" cy="5497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5" name="Google Shape;1255;p61"/>
          <p:cNvGrpSpPr/>
          <p:nvPr/>
        </p:nvGrpSpPr>
        <p:grpSpPr>
          <a:xfrm>
            <a:off x="283364" y="6424613"/>
            <a:ext cx="11685936" cy="288536"/>
            <a:chOff x="283364" y="6424613"/>
            <a:chExt cx="11685936" cy="288536"/>
          </a:xfrm>
        </p:grpSpPr>
        <p:grpSp>
          <p:nvGrpSpPr>
            <p:cNvPr id="1256" name="Google Shape;1256;p61"/>
            <p:cNvGrpSpPr/>
            <p:nvPr/>
          </p:nvGrpSpPr>
          <p:grpSpPr>
            <a:xfrm>
              <a:off x="2114550" y="6424613"/>
              <a:ext cx="9854750" cy="286021"/>
              <a:chOff x="2114550" y="6424613"/>
              <a:chExt cx="9854750" cy="286021"/>
            </a:xfrm>
          </p:grpSpPr>
          <p:grpSp>
            <p:nvGrpSpPr>
              <p:cNvPr id="1257" name="Google Shape;1257;p61"/>
              <p:cNvGrpSpPr/>
              <p:nvPr/>
            </p:nvGrpSpPr>
            <p:grpSpPr>
              <a:xfrm>
                <a:off x="11250542" y="6424613"/>
                <a:ext cx="286021" cy="286021"/>
                <a:chOff x="11415221" y="6163860"/>
                <a:chExt cx="286021" cy="286021"/>
              </a:xfrm>
            </p:grpSpPr>
            <p:sp>
              <p:nvSpPr>
                <p:cNvPr id="1258" name="Google Shape;1258;p61"/>
                <p:cNvSpPr/>
                <p:nvPr/>
              </p:nvSpPr>
              <p:spPr>
                <a:xfrm>
                  <a:off x="11415221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59" name="Google Shape;1259;p61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 flipH="1">
                  <a:off x="11505555" y="6227640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1260" name="Google Shape;1260;p61"/>
              <p:cNvCxnSpPr/>
              <p:nvPr/>
            </p:nvCxnSpPr>
            <p:spPr>
              <a:xfrm>
                <a:off x="2114550" y="6567623"/>
                <a:ext cx="90029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261" name="Google Shape;1261;p61"/>
              <p:cNvGrpSpPr/>
              <p:nvPr/>
            </p:nvGrpSpPr>
            <p:grpSpPr>
              <a:xfrm rot="10800000">
                <a:off x="11683279" y="6424613"/>
                <a:ext cx="286021" cy="286021"/>
                <a:chOff x="11123670" y="6163860"/>
                <a:chExt cx="286021" cy="286021"/>
              </a:xfrm>
            </p:grpSpPr>
            <p:sp>
              <p:nvSpPr>
                <p:cNvPr id="1262" name="Google Shape;1262;p61"/>
                <p:cNvSpPr/>
                <p:nvPr/>
              </p:nvSpPr>
              <p:spPr>
                <a:xfrm>
                  <a:off x="11123670" y="6163860"/>
                  <a:ext cx="286021" cy="28602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63" name="Google Shape;1263;p61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 flipH="1">
                  <a:off x="11211623" y="6222878"/>
                  <a:ext cx="86304" cy="1632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264" name="Google Shape;1264;p61"/>
            <p:cNvSpPr/>
            <p:nvPr/>
          </p:nvSpPr>
          <p:spPr>
            <a:xfrm>
              <a:off x="283364" y="6526701"/>
              <a:ext cx="607808" cy="81844"/>
            </a:xfrm>
            <a:prstGeom prst="rect">
              <a:avLst/>
            </a:prstGeom>
            <a:solidFill>
              <a:srgbClr val="4EB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61"/>
            <p:cNvSpPr txBox="1"/>
            <p:nvPr/>
          </p:nvSpPr>
          <p:spPr>
            <a:xfrm>
              <a:off x="891172" y="6459274"/>
              <a:ext cx="2198038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www.cmrsl.net </a:t>
              </a:r>
              <a:endParaRPr sz="105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267" name="Google Shape;1267;p61"/>
          <p:cNvPicPr preferRelativeResize="0"/>
          <p:nvPr/>
        </p:nvPicPr>
        <p:blipFill rotWithShape="1">
          <a:blip r:embed="rId10">
            <a:alphaModFix/>
          </a:blip>
          <a:srcRect t="29070" b="29067"/>
          <a:stretch/>
        </p:blipFill>
        <p:spPr>
          <a:xfrm>
            <a:off x="9660426" y="5117532"/>
            <a:ext cx="2022847" cy="70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6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81937" y="3882642"/>
            <a:ext cx="1698100" cy="55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61" descr="PubMatic_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6950" y="1478375"/>
            <a:ext cx="1967226" cy="2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61" descr="Dell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6900" y="5068830"/>
            <a:ext cx="1505725" cy="94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6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62350" y="5070403"/>
            <a:ext cx="1967225" cy="96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6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91450" y="5294383"/>
            <a:ext cx="1934750" cy="51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ebinar: Cookieless Present and the Cookieless Future">
            <a:extLst>
              <a:ext uri="{FF2B5EF4-FFF2-40B4-BE49-F238E27FC236}">
                <a16:creationId xmlns:a16="http://schemas.microsoft.com/office/drawing/2014/main" id="{92D89EB5-3FC7-5D73-58EC-7556BF0B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46" y="2284230"/>
            <a:ext cx="1777117" cy="10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ws">
            <a:extLst>
              <a:ext uri="{FF2B5EF4-FFF2-40B4-BE49-F238E27FC236}">
                <a16:creationId xmlns:a16="http://schemas.microsoft.com/office/drawing/2014/main" id="{60614938-5011-AC76-CDE9-9E530EA8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" y="2509496"/>
            <a:ext cx="1236828" cy="7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kana Skincare NZ | Natural Skin Care Products | Buy Online">
            <a:extLst>
              <a:ext uri="{FF2B5EF4-FFF2-40B4-BE49-F238E27FC236}">
                <a16:creationId xmlns:a16="http://schemas.microsoft.com/office/drawing/2014/main" id="{9498293D-D821-F7B5-335F-1B746B11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15" y="3966205"/>
            <a:ext cx="1828670" cy="4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 of Top 10 PR Agencies in India - 12thCross">
            <a:extLst>
              <a:ext uri="{FF2B5EF4-FFF2-40B4-BE49-F238E27FC236}">
                <a16:creationId xmlns:a16="http://schemas.microsoft.com/office/drawing/2014/main" id="{BF9F79AC-84F9-D0E8-CAA8-14F9377D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05" y="5354618"/>
            <a:ext cx="1835513" cy="3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isco and IBM Unite To Fight Cybercrime | InterQuest Group">
            <a:extLst>
              <a:ext uri="{FF2B5EF4-FFF2-40B4-BE49-F238E27FC236}">
                <a16:creationId xmlns:a16="http://schemas.microsoft.com/office/drawing/2014/main" id="{6E3C7F01-A7FA-70C3-9E2D-CB641EDF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" y="3693850"/>
            <a:ext cx="1568361" cy="9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oftware development outsourcing company | GlobalLogic">
            <a:extLst>
              <a:ext uri="{FF2B5EF4-FFF2-40B4-BE49-F238E27FC236}">
                <a16:creationId xmlns:a16="http://schemas.microsoft.com/office/drawing/2014/main" id="{E8BD2821-5290-2FAC-41DA-294550136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" t="-77" r="3273" b="77"/>
          <a:stretch/>
        </p:blipFill>
        <p:spPr bwMode="auto">
          <a:xfrm>
            <a:off x="2687755" y="1425218"/>
            <a:ext cx="2021865" cy="3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gain therapeutics">
            <a:extLst>
              <a:ext uri="{FF2B5EF4-FFF2-40B4-BE49-F238E27FC236}">
                <a16:creationId xmlns:a16="http://schemas.microsoft.com/office/drawing/2014/main" id="{D4CBFF3E-E885-2580-AD9D-070D046E0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1532" r="7073" b="20807"/>
          <a:stretch/>
        </p:blipFill>
        <p:spPr bwMode="auto">
          <a:xfrm>
            <a:off x="9737616" y="3700865"/>
            <a:ext cx="1918741" cy="9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P Inc. – Wikipédia, a enciclopédia livre">
            <a:extLst>
              <a:ext uri="{FF2B5EF4-FFF2-40B4-BE49-F238E27FC236}">
                <a16:creationId xmlns:a16="http://schemas.microsoft.com/office/drawing/2014/main" id="{298106FC-CF84-F75B-FA53-3CC533E2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91" y="1255917"/>
            <a:ext cx="806596" cy="8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622</Words>
  <Application>Microsoft Office PowerPoint</Application>
  <PresentationFormat>Widescreen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1_Custom Design</vt:lpstr>
      <vt:lpstr>PowerPoint Presentation</vt:lpstr>
      <vt:lpstr>Digital Marketing Industry Growth Remains Strong</vt:lpstr>
      <vt:lpstr>PowerPoint Presentation</vt:lpstr>
      <vt:lpstr>PowerPoint Presentation</vt:lpstr>
      <vt:lpstr>PowerPoint Presentation</vt:lpstr>
      <vt:lpstr>PowerPoint Presentation</vt:lpstr>
      <vt:lpstr>Tenets for Future Growth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Shakeel Ahamad</dc:creator>
  <cp:lastModifiedBy>Anoop Singh</cp:lastModifiedBy>
  <cp:revision>130</cp:revision>
  <dcterms:created xsi:type="dcterms:W3CDTF">2022-01-12T13:08:03Z</dcterms:created>
  <dcterms:modified xsi:type="dcterms:W3CDTF">2024-10-19T11:00:28Z</dcterms:modified>
</cp:coreProperties>
</file>